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CECE"/>
    <a:srgbClr val="71DAFF"/>
    <a:srgbClr val="FD95E9"/>
    <a:srgbClr val="000000"/>
    <a:srgbClr val="FFE699"/>
    <a:srgbClr val="5BED33"/>
    <a:srgbClr val="B2F193"/>
    <a:srgbClr val="FCF7C4"/>
    <a:srgbClr val="FECAF4"/>
    <a:srgbClr val="F7FDB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8" d="100"/>
          <a:sy n="48" d="100"/>
        </p:scale>
        <p:origin x="238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A709CB6-317D-47D4-B8B9-994F89034C63}" type="datetimeFigureOut">
              <a:rPr kumimoji="1" lang="ja-JP" altLang="en-US" smtClean="0"/>
              <a:t>2023/10/4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6A6FAD-ECBC-44A4-BDE9-BCC8BB421496}" type="slidenum">
              <a:rPr kumimoji="1" lang="ja-JP" altLang="en-US" smtClean="0"/>
              <a:t>‹#›</a:t>
            </a:fld>
            <a:endParaRPr kumimoji="1" lang="ja-JP" altLang="en-US"/>
          </a:p>
        </p:txBody>
      </p:sp>
    </p:spTree>
    <p:extLst>
      <p:ext uri="{BB962C8B-B14F-4D97-AF65-F5344CB8AC3E}">
        <p14:creationId xmlns:p14="http://schemas.microsoft.com/office/powerpoint/2010/main" val="4118288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709CB6-317D-47D4-B8B9-994F89034C63}" type="datetimeFigureOut">
              <a:rPr kumimoji="1" lang="ja-JP" altLang="en-US" smtClean="0"/>
              <a:t>2023/10/4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6A6FAD-ECBC-44A4-BDE9-BCC8BB421496}" type="slidenum">
              <a:rPr kumimoji="1" lang="ja-JP" altLang="en-US" smtClean="0"/>
              <a:t>‹#›</a:t>
            </a:fld>
            <a:endParaRPr kumimoji="1" lang="ja-JP" altLang="en-US"/>
          </a:p>
        </p:txBody>
      </p:sp>
    </p:spTree>
    <p:extLst>
      <p:ext uri="{BB962C8B-B14F-4D97-AF65-F5344CB8AC3E}">
        <p14:creationId xmlns:p14="http://schemas.microsoft.com/office/powerpoint/2010/main" val="2443375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709CB6-317D-47D4-B8B9-994F89034C63}" type="datetimeFigureOut">
              <a:rPr kumimoji="1" lang="ja-JP" altLang="en-US" smtClean="0"/>
              <a:t>2023/10/4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6A6FAD-ECBC-44A4-BDE9-BCC8BB421496}" type="slidenum">
              <a:rPr kumimoji="1" lang="ja-JP" altLang="en-US" smtClean="0"/>
              <a:t>‹#›</a:t>
            </a:fld>
            <a:endParaRPr kumimoji="1" lang="ja-JP" altLang="en-US"/>
          </a:p>
        </p:txBody>
      </p:sp>
    </p:spTree>
    <p:extLst>
      <p:ext uri="{BB962C8B-B14F-4D97-AF65-F5344CB8AC3E}">
        <p14:creationId xmlns:p14="http://schemas.microsoft.com/office/powerpoint/2010/main" val="659865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709CB6-317D-47D4-B8B9-994F89034C63}" type="datetimeFigureOut">
              <a:rPr kumimoji="1" lang="ja-JP" altLang="en-US" smtClean="0"/>
              <a:t>2023/10/4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6A6FAD-ECBC-44A4-BDE9-BCC8BB421496}" type="slidenum">
              <a:rPr kumimoji="1" lang="ja-JP" altLang="en-US" smtClean="0"/>
              <a:t>‹#›</a:t>
            </a:fld>
            <a:endParaRPr kumimoji="1" lang="ja-JP" altLang="en-US"/>
          </a:p>
        </p:txBody>
      </p:sp>
    </p:spTree>
    <p:extLst>
      <p:ext uri="{BB962C8B-B14F-4D97-AF65-F5344CB8AC3E}">
        <p14:creationId xmlns:p14="http://schemas.microsoft.com/office/powerpoint/2010/main" val="3458486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A709CB6-317D-47D4-B8B9-994F89034C63}" type="datetimeFigureOut">
              <a:rPr kumimoji="1" lang="ja-JP" altLang="en-US" smtClean="0"/>
              <a:t>2023/10/4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6A6FAD-ECBC-44A4-BDE9-BCC8BB421496}" type="slidenum">
              <a:rPr kumimoji="1" lang="ja-JP" altLang="en-US" smtClean="0"/>
              <a:t>‹#›</a:t>
            </a:fld>
            <a:endParaRPr kumimoji="1" lang="ja-JP" altLang="en-US"/>
          </a:p>
        </p:txBody>
      </p:sp>
    </p:spTree>
    <p:extLst>
      <p:ext uri="{BB962C8B-B14F-4D97-AF65-F5344CB8AC3E}">
        <p14:creationId xmlns:p14="http://schemas.microsoft.com/office/powerpoint/2010/main" val="345299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A709CB6-317D-47D4-B8B9-994F89034C63}" type="datetimeFigureOut">
              <a:rPr kumimoji="1" lang="ja-JP" altLang="en-US" smtClean="0"/>
              <a:t>2023/10/4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6A6FAD-ECBC-44A4-BDE9-BCC8BB421496}" type="slidenum">
              <a:rPr kumimoji="1" lang="ja-JP" altLang="en-US" smtClean="0"/>
              <a:t>‹#›</a:t>
            </a:fld>
            <a:endParaRPr kumimoji="1" lang="ja-JP" altLang="en-US"/>
          </a:p>
        </p:txBody>
      </p:sp>
    </p:spTree>
    <p:extLst>
      <p:ext uri="{BB962C8B-B14F-4D97-AF65-F5344CB8AC3E}">
        <p14:creationId xmlns:p14="http://schemas.microsoft.com/office/powerpoint/2010/main" val="397929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A709CB6-317D-47D4-B8B9-994F89034C63}" type="datetimeFigureOut">
              <a:rPr kumimoji="1" lang="ja-JP" altLang="en-US" smtClean="0"/>
              <a:t>2023/10/4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B6A6FAD-ECBC-44A4-BDE9-BCC8BB421496}" type="slidenum">
              <a:rPr kumimoji="1" lang="ja-JP" altLang="en-US" smtClean="0"/>
              <a:t>‹#›</a:t>
            </a:fld>
            <a:endParaRPr kumimoji="1" lang="ja-JP" altLang="en-US"/>
          </a:p>
        </p:txBody>
      </p:sp>
    </p:spTree>
    <p:extLst>
      <p:ext uri="{BB962C8B-B14F-4D97-AF65-F5344CB8AC3E}">
        <p14:creationId xmlns:p14="http://schemas.microsoft.com/office/powerpoint/2010/main" val="1493321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A709CB6-317D-47D4-B8B9-994F89034C63}" type="datetimeFigureOut">
              <a:rPr kumimoji="1" lang="ja-JP" altLang="en-US" smtClean="0"/>
              <a:t>2023/10/4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B6A6FAD-ECBC-44A4-BDE9-BCC8BB421496}" type="slidenum">
              <a:rPr kumimoji="1" lang="ja-JP" altLang="en-US" smtClean="0"/>
              <a:t>‹#›</a:t>
            </a:fld>
            <a:endParaRPr kumimoji="1" lang="ja-JP" altLang="en-US"/>
          </a:p>
        </p:txBody>
      </p:sp>
    </p:spTree>
    <p:extLst>
      <p:ext uri="{BB962C8B-B14F-4D97-AF65-F5344CB8AC3E}">
        <p14:creationId xmlns:p14="http://schemas.microsoft.com/office/powerpoint/2010/main" val="373955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709CB6-317D-47D4-B8B9-994F89034C63}" type="datetimeFigureOut">
              <a:rPr kumimoji="1" lang="ja-JP" altLang="en-US" smtClean="0"/>
              <a:t>2023/10/4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B6A6FAD-ECBC-44A4-BDE9-BCC8BB421496}" type="slidenum">
              <a:rPr kumimoji="1" lang="ja-JP" altLang="en-US" smtClean="0"/>
              <a:t>‹#›</a:t>
            </a:fld>
            <a:endParaRPr kumimoji="1" lang="ja-JP" altLang="en-US"/>
          </a:p>
        </p:txBody>
      </p:sp>
    </p:spTree>
    <p:extLst>
      <p:ext uri="{BB962C8B-B14F-4D97-AF65-F5344CB8AC3E}">
        <p14:creationId xmlns:p14="http://schemas.microsoft.com/office/powerpoint/2010/main" val="545506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A709CB6-317D-47D4-B8B9-994F89034C63}" type="datetimeFigureOut">
              <a:rPr kumimoji="1" lang="ja-JP" altLang="en-US" smtClean="0"/>
              <a:t>2023/10/4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6A6FAD-ECBC-44A4-BDE9-BCC8BB421496}" type="slidenum">
              <a:rPr kumimoji="1" lang="ja-JP" altLang="en-US" smtClean="0"/>
              <a:t>‹#›</a:t>
            </a:fld>
            <a:endParaRPr kumimoji="1" lang="ja-JP" altLang="en-US"/>
          </a:p>
        </p:txBody>
      </p:sp>
    </p:spTree>
    <p:extLst>
      <p:ext uri="{BB962C8B-B14F-4D97-AF65-F5344CB8AC3E}">
        <p14:creationId xmlns:p14="http://schemas.microsoft.com/office/powerpoint/2010/main" val="1149186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A709CB6-317D-47D4-B8B9-994F89034C63}" type="datetimeFigureOut">
              <a:rPr kumimoji="1" lang="ja-JP" altLang="en-US" smtClean="0"/>
              <a:t>2023/10/4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6A6FAD-ECBC-44A4-BDE9-BCC8BB421496}" type="slidenum">
              <a:rPr kumimoji="1" lang="ja-JP" altLang="en-US" smtClean="0"/>
              <a:t>‹#›</a:t>
            </a:fld>
            <a:endParaRPr kumimoji="1" lang="ja-JP" altLang="en-US"/>
          </a:p>
        </p:txBody>
      </p:sp>
    </p:spTree>
    <p:extLst>
      <p:ext uri="{BB962C8B-B14F-4D97-AF65-F5344CB8AC3E}">
        <p14:creationId xmlns:p14="http://schemas.microsoft.com/office/powerpoint/2010/main" val="4271694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A709CB6-317D-47D4-B8B9-994F89034C63}" type="datetimeFigureOut">
              <a:rPr kumimoji="1" lang="ja-JP" altLang="en-US" smtClean="0"/>
              <a:t>2023/10/4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B6A6FAD-ECBC-44A4-BDE9-BCC8BB421496}" type="slidenum">
              <a:rPr kumimoji="1" lang="ja-JP" altLang="en-US" smtClean="0"/>
              <a:t>‹#›</a:t>
            </a:fld>
            <a:endParaRPr kumimoji="1" lang="ja-JP" altLang="en-US"/>
          </a:p>
        </p:txBody>
      </p:sp>
    </p:spTree>
    <p:extLst>
      <p:ext uri="{BB962C8B-B14F-4D97-AF65-F5344CB8AC3E}">
        <p14:creationId xmlns:p14="http://schemas.microsoft.com/office/powerpoint/2010/main" val="33675387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606353127"/>
              </p:ext>
            </p:extLst>
          </p:nvPr>
        </p:nvGraphicFramePr>
        <p:xfrm>
          <a:off x="356955" y="443024"/>
          <a:ext cx="6144089" cy="4044878"/>
        </p:xfrm>
        <a:graphic>
          <a:graphicData uri="http://schemas.openxmlformats.org/drawingml/2006/table">
            <a:tbl>
              <a:tblPr firstRow="1" firstCol="1" bandRow="1">
                <a:tableStyleId>{5940675A-B579-460E-94D1-54222C63F5DA}</a:tableStyleId>
              </a:tblPr>
              <a:tblGrid>
                <a:gridCol w="674323">
                  <a:extLst>
                    <a:ext uri="{9D8B030D-6E8A-4147-A177-3AD203B41FA5}">
                      <a16:colId xmlns:a16="http://schemas.microsoft.com/office/drawing/2014/main" val="20000"/>
                    </a:ext>
                  </a:extLst>
                </a:gridCol>
                <a:gridCol w="5469766">
                  <a:extLst>
                    <a:ext uri="{9D8B030D-6E8A-4147-A177-3AD203B41FA5}">
                      <a16:colId xmlns:a16="http://schemas.microsoft.com/office/drawing/2014/main" val="20001"/>
                    </a:ext>
                  </a:extLst>
                </a:gridCol>
              </a:tblGrid>
              <a:tr h="242870">
                <a:tc>
                  <a:txBody>
                    <a:bodyPr/>
                    <a:lstStyle/>
                    <a:p>
                      <a:pPr algn="ctr">
                        <a:lnSpc>
                          <a:spcPts val="1800"/>
                        </a:lnSpc>
                        <a:spcAft>
                          <a:spcPts val="0"/>
                        </a:spcAft>
                        <a:tabLst>
                          <a:tab pos="838200" algn="l"/>
                        </a:tabLst>
                      </a:pPr>
                      <a:r>
                        <a:rPr lang="ja-JP" altLang="en-US" sz="1100" kern="100" spc="0" dirty="0">
                          <a:effectLst/>
                          <a:latin typeface="メイリオ" panose="020B0604030504040204" pitchFamily="50" charset="-128"/>
                          <a:ea typeface="メイリオ" panose="020B0604030504040204" pitchFamily="50" charset="-128"/>
                        </a:rPr>
                        <a:t>時　間</a:t>
                      </a:r>
                      <a:endParaRPr lang="ja-JP" sz="1100" kern="100" spc="0" dirty="0">
                        <a:effectLst/>
                        <a:latin typeface="メイリオ" panose="020B0604030504040204" pitchFamily="50" charset="-128"/>
                        <a:ea typeface="メイリオ" panose="020B0604030504040204" pitchFamily="50" charset="-128"/>
                        <a:cs typeface="Meiryo UI" panose="020B0604030504040204" pitchFamily="50" charset="-128"/>
                      </a:endParaRPr>
                    </a:p>
                  </a:txBody>
                  <a:tcPr marL="60475" marR="60475" marT="0" marB="0"/>
                </a:tc>
                <a:tc>
                  <a:txBody>
                    <a:bodyPr/>
                    <a:lstStyle/>
                    <a:p>
                      <a:pPr algn="ctr">
                        <a:lnSpc>
                          <a:spcPts val="1800"/>
                        </a:lnSpc>
                        <a:spcAft>
                          <a:spcPts val="0"/>
                        </a:spcAft>
                        <a:tabLst>
                          <a:tab pos="838200" algn="l"/>
                        </a:tabLst>
                      </a:pPr>
                      <a:r>
                        <a:rPr lang="ja-JP" altLang="en-US" sz="1100" kern="100" spc="0" dirty="0">
                          <a:effectLst/>
                          <a:latin typeface="メイリオ" panose="020B0604030504040204" pitchFamily="50" charset="-128"/>
                          <a:ea typeface="メイリオ" panose="020B0604030504040204" pitchFamily="50" charset="-128"/>
                          <a:cs typeface="Meiryo UI" panose="020B0604030504040204" pitchFamily="50" charset="-128"/>
                        </a:rPr>
                        <a:t>内 　容</a:t>
                      </a:r>
                      <a:endParaRPr lang="ja-JP" sz="1100" kern="100" spc="0" dirty="0">
                        <a:effectLst/>
                        <a:latin typeface="メイリオ" panose="020B0604030504040204" pitchFamily="50" charset="-128"/>
                        <a:ea typeface="メイリオ" panose="020B0604030504040204" pitchFamily="50" charset="-128"/>
                        <a:cs typeface="Meiryo UI" panose="020B0604030504040204" pitchFamily="50" charset="-128"/>
                      </a:endParaRPr>
                    </a:p>
                  </a:txBody>
                  <a:tcPr marL="60475" marR="60475" marT="0" marB="0"/>
                </a:tc>
                <a:extLst>
                  <a:ext uri="{0D108BD9-81ED-4DB2-BD59-A6C34878D82A}">
                    <a16:rowId xmlns:a16="http://schemas.microsoft.com/office/drawing/2014/main" val="10000"/>
                  </a:ext>
                </a:extLst>
              </a:tr>
              <a:tr h="242870">
                <a:tc>
                  <a:txBody>
                    <a:bodyPr/>
                    <a:lstStyle/>
                    <a:p>
                      <a:pPr marL="0" marR="0" indent="0" algn="just" defTabSz="914400" rtl="0" eaLnBrk="1" fontAlgn="auto" latinLnBrk="0" hangingPunct="1">
                        <a:lnSpc>
                          <a:spcPts val="1800"/>
                        </a:lnSpc>
                        <a:spcBef>
                          <a:spcPts val="0"/>
                        </a:spcBef>
                        <a:spcAft>
                          <a:spcPts val="0"/>
                        </a:spcAft>
                        <a:buClrTx/>
                        <a:buSzTx/>
                        <a:buFontTx/>
                        <a:buNone/>
                        <a:tabLst>
                          <a:tab pos="838200" algn="l"/>
                        </a:tabLst>
                        <a:defRPr/>
                      </a:pPr>
                      <a:r>
                        <a:rPr lang="en-US" altLang="ja-JP" sz="1100" kern="100" spc="0" dirty="0">
                          <a:effectLst/>
                          <a:latin typeface="メイリオ" panose="020B0604030504040204" pitchFamily="50" charset="-128"/>
                          <a:ea typeface="メイリオ" panose="020B0604030504040204" pitchFamily="50" charset="-128"/>
                        </a:rPr>
                        <a:t>13</a:t>
                      </a:r>
                      <a:r>
                        <a:rPr lang="ja-JP" altLang="ja-JP" sz="1100" kern="100" spc="0" dirty="0">
                          <a:effectLst/>
                          <a:latin typeface="メイリオ" panose="020B0604030504040204" pitchFamily="50" charset="-128"/>
                          <a:ea typeface="メイリオ" panose="020B0604030504040204" pitchFamily="50" charset="-128"/>
                        </a:rPr>
                        <a:t>：</a:t>
                      </a:r>
                      <a:r>
                        <a:rPr lang="en-US" altLang="ja-JP" sz="1100" kern="100" spc="0" dirty="0">
                          <a:effectLst/>
                          <a:latin typeface="メイリオ" panose="020B0604030504040204" pitchFamily="50" charset="-128"/>
                          <a:ea typeface="メイリオ" panose="020B0604030504040204" pitchFamily="50" charset="-128"/>
                        </a:rPr>
                        <a:t>15</a:t>
                      </a:r>
                      <a:endParaRPr lang="ja-JP" altLang="ja-JP" sz="1100" kern="100" spc="0" dirty="0">
                        <a:effectLst/>
                        <a:latin typeface="メイリオ" panose="020B0604030504040204" pitchFamily="50" charset="-128"/>
                        <a:ea typeface="メイリオ" panose="020B0604030504040204" pitchFamily="50" charset="-128"/>
                        <a:cs typeface="Meiryo UI" panose="020B0604030504040204" pitchFamily="50" charset="-128"/>
                      </a:endParaRPr>
                    </a:p>
                  </a:txBody>
                  <a:tcPr marL="60475" marR="60475" marT="0" marB="0" anchor="ctr"/>
                </a:tc>
                <a:tc>
                  <a:txBody>
                    <a:bodyPr/>
                    <a:lstStyle/>
                    <a:p>
                      <a:pPr algn="just">
                        <a:lnSpc>
                          <a:spcPts val="1800"/>
                        </a:lnSpc>
                        <a:spcAft>
                          <a:spcPts val="0"/>
                        </a:spcAft>
                        <a:tabLst>
                          <a:tab pos="838200" algn="l"/>
                        </a:tabLst>
                      </a:pPr>
                      <a:r>
                        <a:rPr lang="ja-JP" altLang="en-US" sz="1100" b="1" kern="100" spc="0" dirty="0">
                          <a:effectLst/>
                          <a:latin typeface="メイリオ" panose="020B0604030504040204" pitchFamily="50" charset="-128"/>
                          <a:ea typeface="メイリオ" panose="020B0604030504040204" pitchFamily="50" charset="-128"/>
                        </a:rPr>
                        <a:t>１ 開　会</a:t>
                      </a:r>
                      <a:endParaRPr lang="ja-JP" altLang="ja-JP" sz="1100" b="1" kern="100" spc="0" dirty="0">
                        <a:effectLst/>
                        <a:latin typeface="メイリオ" panose="020B0604030504040204" pitchFamily="50" charset="-128"/>
                        <a:ea typeface="メイリオ" panose="020B0604030504040204" pitchFamily="50" charset="-128"/>
                        <a:cs typeface="Meiryo UI" panose="020B0604030504040204" pitchFamily="50" charset="-128"/>
                      </a:endParaRPr>
                    </a:p>
                  </a:txBody>
                  <a:tcPr marL="60475" marR="60475" marT="0" marB="0" anchor="ctr"/>
                </a:tc>
                <a:extLst>
                  <a:ext uri="{0D108BD9-81ED-4DB2-BD59-A6C34878D82A}">
                    <a16:rowId xmlns:a16="http://schemas.microsoft.com/office/drawing/2014/main" val="10001"/>
                  </a:ext>
                </a:extLst>
              </a:tr>
              <a:tr h="509257">
                <a:tc>
                  <a:txBody>
                    <a:bodyPr/>
                    <a:lstStyle/>
                    <a:p>
                      <a:pPr marL="0" marR="0" lvl="0" indent="0" algn="just" defTabSz="685800" rtl="0" eaLnBrk="1" fontAlgn="auto" latinLnBrk="0" hangingPunct="1">
                        <a:lnSpc>
                          <a:spcPct val="200000"/>
                        </a:lnSpc>
                        <a:spcBef>
                          <a:spcPts val="0"/>
                        </a:spcBef>
                        <a:spcAft>
                          <a:spcPts val="0"/>
                        </a:spcAft>
                        <a:buClrTx/>
                        <a:buSzTx/>
                        <a:buFontTx/>
                        <a:buNone/>
                        <a:tabLst>
                          <a:tab pos="838200" algn="l"/>
                        </a:tabLst>
                        <a:defRPr/>
                      </a:pPr>
                      <a:r>
                        <a:rPr lang="en-US" altLang="ja-JP" sz="1100" kern="100" spc="0" dirty="0">
                          <a:effectLst/>
                          <a:latin typeface="メイリオ" panose="020B0604030504040204" pitchFamily="50" charset="-128"/>
                          <a:ea typeface="メイリオ" panose="020B0604030504040204" pitchFamily="50" charset="-128"/>
                          <a:cs typeface="Meiryo UI" panose="020B0604030504040204" pitchFamily="50" charset="-128"/>
                        </a:rPr>
                        <a:t>13</a:t>
                      </a:r>
                      <a:r>
                        <a:rPr lang="ja-JP" altLang="en-US" sz="1100" kern="100" spc="0" dirty="0">
                          <a:effectLst/>
                          <a:latin typeface="メイリオ" panose="020B0604030504040204" pitchFamily="50" charset="-128"/>
                          <a:ea typeface="メイリオ" panose="020B0604030504040204" pitchFamily="50" charset="-128"/>
                          <a:cs typeface="Meiryo UI" panose="020B0604030504040204" pitchFamily="50" charset="-128"/>
                        </a:rPr>
                        <a:t>：</a:t>
                      </a:r>
                      <a:r>
                        <a:rPr lang="en-US" altLang="ja-JP" sz="1100" kern="100" spc="0" dirty="0">
                          <a:effectLst/>
                          <a:latin typeface="メイリオ" panose="020B0604030504040204" pitchFamily="50" charset="-128"/>
                          <a:ea typeface="メイリオ" panose="020B0604030504040204" pitchFamily="50" charset="-128"/>
                          <a:cs typeface="Meiryo UI" panose="020B0604030504040204" pitchFamily="50" charset="-128"/>
                        </a:rPr>
                        <a:t>25</a:t>
                      </a:r>
                      <a:endParaRPr lang="ja-JP" altLang="ja-JP" sz="1100" kern="100" spc="0" dirty="0">
                        <a:effectLst/>
                        <a:latin typeface="メイリオ" panose="020B0604030504040204" pitchFamily="50" charset="-128"/>
                        <a:ea typeface="メイリオ" panose="020B0604030504040204" pitchFamily="50" charset="-128"/>
                        <a:cs typeface="Meiryo UI" panose="020B0604030504040204" pitchFamily="50" charset="-128"/>
                      </a:endParaRPr>
                    </a:p>
                  </a:txBody>
                  <a:tcPr marL="60475" marR="60475" marT="0" marB="0"/>
                </a:tc>
                <a:tc>
                  <a:txBody>
                    <a:bodyPr/>
                    <a:lstStyle/>
                    <a:p>
                      <a:pPr marL="0" marR="0" lvl="0" indent="0" algn="l" defTabSz="898525" rtl="0" eaLnBrk="1" fontAlgn="auto" latinLnBrk="1" hangingPunct="1">
                        <a:lnSpc>
                          <a:spcPct val="150000"/>
                        </a:lnSpc>
                        <a:spcBef>
                          <a:spcPts val="0"/>
                        </a:spcBef>
                        <a:spcAft>
                          <a:spcPts val="0"/>
                        </a:spcAft>
                        <a:buClrTx/>
                        <a:buSzTx/>
                        <a:buFontTx/>
                        <a:buNone/>
                        <a:tabLst>
                          <a:tab pos="838200" algn="l"/>
                        </a:tabLst>
                        <a:defRPr/>
                      </a:pPr>
                      <a:r>
                        <a:rPr lang="ja-JP" altLang="en-US" sz="1100" b="1" kern="100" spc="0" dirty="0">
                          <a:effectLst/>
                          <a:latin typeface="メイリオ" panose="020B0604030504040204" pitchFamily="50" charset="-128"/>
                          <a:ea typeface="メイリオ" panose="020B0604030504040204" pitchFamily="50" charset="-128"/>
                        </a:rPr>
                        <a:t>２ 行政説明</a:t>
                      </a:r>
                      <a:r>
                        <a:rPr lang="en-US" altLang="ja-JP" sz="1100" b="1" kern="100" spc="0" dirty="0">
                          <a:effectLst/>
                          <a:latin typeface="メイリオ" panose="020B0604030504040204" pitchFamily="50" charset="-128"/>
                          <a:ea typeface="メイリオ" panose="020B0604030504040204" pitchFamily="50" charset="-128"/>
                        </a:rPr>
                        <a:t>『</a:t>
                      </a:r>
                      <a:r>
                        <a:rPr lang="ja-JP" altLang="en-US" sz="1100" b="1" kern="100" spc="0" dirty="0">
                          <a:effectLst/>
                          <a:latin typeface="メイリオ" panose="020B0604030504040204" pitchFamily="50" charset="-128"/>
                          <a:ea typeface="メイリオ" panose="020B0604030504040204" pitchFamily="50" charset="-128"/>
                        </a:rPr>
                        <a:t>つながる支援（仙台市の重層的支援体制整備事業）について</a:t>
                      </a:r>
                      <a:r>
                        <a:rPr lang="en-US" altLang="ja-JP" sz="1100" b="1" kern="100" spc="0" dirty="0">
                          <a:effectLst/>
                          <a:latin typeface="メイリオ" panose="020B0604030504040204" pitchFamily="50" charset="-128"/>
                          <a:ea typeface="メイリオ" panose="020B0604030504040204" pitchFamily="50" charset="-128"/>
                        </a:rPr>
                        <a:t>』</a:t>
                      </a:r>
                    </a:p>
                    <a:p>
                      <a:pPr marL="0" marR="0" lvl="0" indent="0" algn="l" defTabSz="898525" rtl="0" eaLnBrk="1" fontAlgn="auto" latinLnBrk="1" hangingPunct="1">
                        <a:lnSpc>
                          <a:spcPct val="150000"/>
                        </a:lnSpc>
                        <a:spcBef>
                          <a:spcPts val="0"/>
                        </a:spcBef>
                        <a:spcAft>
                          <a:spcPts val="0"/>
                        </a:spcAft>
                        <a:buClrTx/>
                        <a:buSzTx/>
                        <a:buFontTx/>
                        <a:buNone/>
                        <a:tabLst>
                          <a:tab pos="838200" algn="l"/>
                        </a:tabLst>
                        <a:defRPr/>
                      </a:pPr>
                      <a:r>
                        <a:rPr lang="ja-JP" altLang="en-US" sz="1100" b="1" kern="100" spc="0" dirty="0">
                          <a:effectLst/>
                          <a:latin typeface="メイリオ" panose="020B0604030504040204" pitchFamily="50" charset="-128"/>
                          <a:ea typeface="メイリオ" panose="020B0604030504040204" pitchFamily="50" charset="-128"/>
                        </a:rPr>
                        <a:t>　 </a:t>
                      </a:r>
                      <a:r>
                        <a:rPr lang="ja-JP" altLang="en-US" sz="1100" b="0" kern="100" spc="0" dirty="0">
                          <a:effectLst/>
                          <a:latin typeface="メイリオ" panose="020B0604030504040204" pitchFamily="50" charset="-128"/>
                          <a:ea typeface="メイリオ" panose="020B0604030504040204" pitchFamily="50" charset="-128"/>
                        </a:rPr>
                        <a:t>説明者：仙台市健康福祉局地域福祉部社会課</a:t>
                      </a:r>
                    </a:p>
                  </a:txBody>
                  <a:tcPr marL="60475" marR="60475" marT="0" marB="0"/>
                </a:tc>
                <a:extLst>
                  <a:ext uri="{0D108BD9-81ED-4DB2-BD59-A6C34878D82A}">
                    <a16:rowId xmlns:a16="http://schemas.microsoft.com/office/drawing/2014/main" val="3225723602"/>
                  </a:ext>
                </a:extLst>
              </a:tr>
              <a:tr h="501961">
                <a:tc>
                  <a:txBody>
                    <a:bodyPr/>
                    <a:lstStyle/>
                    <a:p>
                      <a:pPr marL="0" marR="0" lvl="0" indent="0" algn="just" defTabSz="685800" rtl="0" eaLnBrk="1" fontAlgn="auto" latinLnBrk="0" hangingPunct="1">
                        <a:lnSpc>
                          <a:spcPct val="200000"/>
                        </a:lnSpc>
                        <a:spcBef>
                          <a:spcPts val="0"/>
                        </a:spcBef>
                        <a:spcAft>
                          <a:spcPts val="0"/>
                        </a:spcAft>
                        <a:buClrTx/>
                        <a:buSzTx/>
                        <a:buFontTx/>
                        <a:buNone/>
                        <a:tabLst>
                          <a:tab pos="838200" algn="l"/>
                        </a:tabLst>
                        <a:defRPr/>
                      </a:pPr>
                      <a:r>
                        <a:rPr lang="en-US" altLang="ja-JP" sz="1100" kern="100" spc="0" dirty="0">
                          <a:effectLst/>
                          <a:latin typeface="メイリオ" panose="020B0604030504040204" pitchFamily="50" charset="-128"/>
                          <a:ea typeface="メイリオ" panose="020B0604030504040204" pitchFamily="50" charset="-128"/>
                          <a:cs typeface="Meiryo UI" panose="020B0604030504040204" pitchFamily="50" charset="-128"/>
                        </a:rPr>
                        <a:t>13</a:t>
                      </a:r>
                      <a:r>
                        <a:rPr lang="ja-JP" altLang="en-US" sz="1100" kern="100" spc="0" dirty="0">
                          <a:effectLst/>
                          <a:latin typeface="メイリオ" panose="020B0604030504040204" pitchFamily="50" charset="-128"/>
                          <a:ea typeface="メイリオ" panose="020B0604030504040204" pitchFamily="50" charset="-128"/>
                          <a:cs typeface="Meiryo UI" panose="020B0604030504040204" pitchFamily="50" charset="-128"/>
                        </a:rPr>
                        <a:t>：</a:t>
                      </a:r>
                      <a:r>
                        <a:rPr lang="en-US" altLang="ja-JP" sz="1100" kern="100" spc="0" dirty="0">
                          <a:effectLst/>
                          <a:latin typeface="メイリオ" panose="020B0604030504040204" pitchFamily="50" charset="-128"/>
                          <a:ea typeface="メイリオ" panose="020B0604030504040204" pitchFamily="50" charset="-128"/>
                          <a:cs typeface="Meiryo UI" panose="020B0604030504040204" pitchFamily="50" charset="-128"/>
                        </a:rPr>
                        <a:t>35</a:t>
                      </a:r>
                      <a:endParaRPr lang="ja-JP" altLang="ja-JP" sz="1100" kern="100" spc="0" dirty="0">
                        <a:effectLst/>
                        <a:latin typeface="メイリオ" panose="020B0604030504040204" pitchFamily="50" charset="-128"/>
                        <a:ea typeface="メイリオ" panose="020B0604030504040204" pitchFamily="50" charset="-128"/>
                        <a:cs typeface="Meiryo UI" panose="020B0604030504040204" pitchFamily="50" charset="-128"/>
                      </a:endParaRPr>
                    </a:p>
                  </a:txBody>
                  <a:tcPr marL="60475" marR="60475" marT="0" marB="0" anchor="ctr"/>
                </a:tc>
                <a:tc>
                  <a:txBody>
                    <a:bodyPr/>
                    <a:lstStyle/>
                    <a:p>
                      <a:pPr marL="0" marR="0" lvl="0" indent="0" algn="l" defTabSz="898525" rtl="0" eaLnBrk="1" fontAlgn="auto" latinLnBrk="1" hangingPunct="1">
                        <a:lnSpc>
                          <a:spcPct val="150000"/>
                        </a:lnSpc>
                        <a:spcBef>
                          <a:spcPts val="0"/>
                        </a:spcBef>
                        <a:spcAft>
                          <a:spcPts val="0"/>
                        </a:spcAft>
                        <a:buClrTx/>
                        <a:buSzTx/>
                        <a:buFontTx/>
                        <a:buNone/>
                        <a:tabLst>
                          <a:tab pos="838200" algn="l"/>
                        </a:tabLst>
                        <a:defRPr/>
                      </a:pPr>
                      <a:r>
                        <a:rPr lang="ja-JP" altLang="en-US" sz="1100" b="1" kern="100" spc="0" dirty="0">
                          <a:effectLst/>
                          <a:latin typeface="メイリオ" panose="020B0604030504040204" pitchFamily="50" charset="-128"/>
                          <a:ea typeface="メイリオ" panose="020B0604030504040204" pitchFamily="50" charset="-128"/>
                        </a:rPr>
                        <a:t>３ 基調講演</a:t>
                      </a:r>
                      <a:r>
                        <a:rPr lang="en-US" altLang="ja-JP" sz="1100" b="1" kern="100" spc="0" dirty="0">
                          <a:effectLst/>
                          <a:latin typeface="メイリオ" panose="020B0604030504040204" pitchFamily="50" charset="-128"/>
                          <a:ea typeface="メイリオ" panose="020B0604030504040204" pitchFamily="50" charset="-128"/>
                        </a:rPr>
                        <a:t>『</a:t>
                      </a:r>
                      <a:r>
                        <a:rPr lang="ja-JP" altLang="en-US" sz="1100" b="1" kern="100" spc="0" dirty="0">
                          <a:effectLst/>
                          <a:latin typeface="メイリオ" panose="020B0604030504040204" pitchFamily="50" charset="-128"/>
                          <a:ea typeface="メイリオ" panose="020B0604030504040204" pitchFamily="50" charset="-128"/>
                        </a:rPr>
                        <a:t>人と人がつながる、これからの地域づくり</a:t>
                      </a:r>
                      <a:r>
                        <a:rPr lang="en-US" altLang="ja-JP" sz="1100" b="1" kern="100" spc="0" dirty="0">
                          <a:effectLst/>
                          <a:latin typeface="メイリオ" panose="020B0604030504040204" pitchFamily="50" charset="-128"/>
                          <a:ea typeface="メイリオ" panose="020B0604030504040204" pitchFamily="50" charset="-128"/>
                        </a:rPr>
                        <a:t>』</a:t>
                      </a:r>
                    </a:p>
                    <a:p>
                      <a:pPr marL="0" marR="0" lvl="0" indent="0" algn="l" defTabSz="898525" rtl="0" eaLnBrk="1" fontAlgn="auto" latinLnBrk="1" hangingPunct="1">
                        <a:lnSpc>
                          <a:spcPct val="150000"/>
                        </a:lnSpc>
                        <a:spcBef>
                          <a:spcPts val="0"/>
                        </a:spcBef>
                        <a:spcAft>
                          <a:spcPts val="0"/>
                        </a:spcAft>
                        <a:buClrTx/>
                        <a:buSzTx/>
                        <a:buFontTx/>
                        <a:buNone/>
                        <a:tabLst>
                          <a:tab pos="838200" algn="l"/>
                        </a:tabLst>
                        <a:defRPr/>
                      </a:pPr>
                      <a:r>
                        <a:rPr lang="ja-JP" altLang="en-US" sz="1100" b="1" kern="100" spc="0" dirty="0">
                          <a:effectLst/>
                          <a:latin typeface="メイリオ" panose="020B0604030504040204" pitchFamily="50" charset="-128"/>
                          <a:ea typeface="メイリオ" panose="020B0604030504040204" pitchFamily="50" charset="-128"/>
                        </a:rPr>
                        <a:t>　 </a:t>
                      </a:r>
                      <a:r>
                        <a:rPr lang="ja-JP" altLang="en-US" sz="1100" kern="100" spc="0" dirty="0">
                          <a:effectLst/>
                          <a:latin typeface="メイリオ" panose="020B0604030504040204" pitchFamily="50" charset="-128"/>
                          <a:ea typeface="メイリオ" panose="020B0604030504040204" pitchFamily="50" charset="-128"/>
                        </a:rPr>
                        <a:t>講　師：</a:t>
                      </a:r>
                      <a:r>
                        <a:rPr lang="zh-CN" altLang="en-US" sz="1100" kern="100" spc="0" dirty="0">
                          <a:effectLst/>
                          <a:latin typeface="メイリオ" panose="020B0604030504040204" pitchFamily="50" charset="-128"/>
                          <a:ea typeface="メイリオ" panose="020B0604030504040204" pitchFamily="50" charset="-128"/>
                        </a:rPr>
                        <a:t>東北福祉大学　総合福祉学部　教授　都築</a:t>
                      </a:r>
                      <a:r>
                        <a:rPr lang="ja-JP" altLang="en-US" sz="1100" kern="100" spc="0" dirty="0">
                          <a:effectLst/>
                          <a:latin typeface="メイリオ" panose="020B0604030504040204" pitchFamily="50" charset="-128"/>
                          <a:ea typeface="メイリオ" panose="020B0604030504040204" pitchFamily="50" charset="-128"/>
                        </a:rPr>
                        <a:t> </a:t>
                      </a:r>
                      <a:r>
                        <a:rPr lang="zh-CN" altLang="en-US" sz="1100" kern="100" spc="0" dirty="0">
                          <a:effectLst/>
                          <a:latin typeface="メイリオ" panose="020B0604030504040204" pitchFamily="50" charset="-128"/>
                          <a:ea typeface="メイリオ" panose="020B0604030504040204" pitchFamily="50" charset="-128"/>
                        </a:rPr>
                        <a:t>光一　氏</a:t>
                      </a:r>
                      <a:endParaRPr lang="en-US" altLang="ja-JP" sz="1100" kern="100" spc="0" dirty="0">
                        <a:effectLst/>
                        <a:latin typeface="メイリオ" panose="020B0604030504040204" pitchFamily="50" charset="-128"/>
                        <a:ea typeface="メイリオ" panose="020B0604030504040204" pitchFamily="50" charset="-128"/>
                      </a:endParaRPr>
                    </a:p>
                  </a:txBody>
                  <a:tcPr marL="60475" marR="60475" marT="0" marB="0"/>
                </a:tc>
                <a:extLst>
                  <a:ext uri="{0D108BD9-81ED-4DB2-BD59-A6C34878D82A}">
                    <a16:rowId xmlns:a16="http://schemas.microsoft.com/office/drawing/2014/main" val="3062162530"/>
                  </a:ext>
                </a:extLst>
              </a:tr>
              <a:tr h="2292173">
                <a:tc>
                  <a:txBody>
                    <a:bodyPr/>
                    <a:lstStyle/>
                    <a:p>
                      <a:pPr algn="just">
                        <a:lnSpc>
                          <a:spcPct val="200000"/>
                        </a:lnSpc>
                        <a:spcAft>
                          <a:spcPts val="0"/>
                        </a:spcAft>
                        <a:tabLst>
                          <a:tab pos="838200" algn="l"/>
                        </a:tabLst>
                      </a:pPr>
                      <a:r>
                        <a:rPr lang="en-US" altLang="ja-JP" sz="1100" kern="100" spc="0" dirty="0">
                          <a:effectLst/>
                          <a:latin typeface="メイリオ" panose="020B0604030504040204" pitchFamily="50" charset="-128"/>
                          <a:ea typeface="メイリオ" panose="020B0604030504040204" pitchFamily="50" charset="-128"/>
                          <a:cs typeface="Meiryo UI" panose="020B0604030504040204" pitchFamily="50" charset="-128"/>
                        </a:rPr>
                        <a:t>14</a:t>
                      </a:r>
                      <a:r>
                        <a:rPr lang="ja-JP" altLang="en-US" sz="1100" kern="100" spc="0" dirty="0">
                          <a:effectLst/>
                          <a:latin typeface="メイリオ" panose="020B0604030504040204" pitchFamily="50" charset="-128"/>
                          <a:ea typeface="メイリオ" panose="020B0604030504040204" pitchFamily="50" charset="-128"/>
                          <a:cs typeface="Meiryo UI" panose="020B0604030504040204" pitchFamily="50" charset="-128"/>
                        </a:rPr>
                        <a:t>：</a:t>
                      </a:r>
                      <a:r>
                        <a:rPr lang="en-US" altLang="ja-JP" sz="1100" kern="100" spc="0" dirty="0">
                          <a:effectLst/>
                          <a:latin typeface="メイリオ" panose="020B0604030504040204" pitchFamily="50" charset="-128"/>
                          <a:ea typeface="メイリオ" panose="020B0604030504040204" pitchFamily="50" charset="-128"/>
                          <a:cs typeface="Meiryo UI" panose="020B0604030504040204" pitchFamily="50" charset="-128"/>
                        </a:rPr>
                        <a:t>35</a:t>
                      </a:r>
                      <a:endParaRPr lang="ja-JP" sz="1100" kern="100" spc="0" dirty="0">
                        <a:effectLst/>
                        <a:latin typeface="メイリオ" panose="020B0604030504040204" pitchFamily="50" charset="-128"/>
                        <a:ea typeface="メイリオ" panose="020B0604030504040204" pitchFamily="50" charset="-128"/>
                        <a:cs typeface="Meiryo UI" panose="020B0604030504040204" pitchFamily="50" charset="-128"/>
                      </a:endParaRPr>
                    </a:p>
                  </a:txBody>
                  <a:tcPr marL="60475" marR="60475" marT="0" marB="0" anchor="ctr"/>
                </a:tc>
                <a:tc>
                  <a:txBody>
                    <a:bodyPr/>
                    <a:lstStyle/>
                    <a:p>
                      <a:pPr marL="0" marR="0" lvl="0" indent="0" algn="l" defTabSz="898525" rtl="0" eaLnBrk="1" fontAlgn="auto" latinLnBrk="1" hangingPunct="1">
                        <a:lnSpc>
                          <a:spcPts val="1800"/>
                        </a:lnSpc>
                        <a:spcBef>
                          <a:spcPts val="0"/>
                        </a:spcBef>
                        <a:spcAft>
                          <a:spcPts val="0"/>
                        </a:spcAft>
                        <a:buClrTx/>
                        <a:buSzTx/>
                        <a:buFontTx/>
                        <a:buNone/>
                        <a:tabLst>
                          <a:tab pos="838200" algn="l"/>
                        </a:tabLst>
                        <a:defRPr/>
                      </a:pPr>
                      <a:r>
                        <a:rPr lang="ja-JP" altLang="en-US" sz="1100" b="1" kern="100" spc="0" dirty="0">
                          <a:effectLst/>
                          <a:latin typeface="メイリオ" panose="020B0604030504040204" pitchFamily="50" charset="-128"/>
                          <a:ea typeface="メイリオ" panose="020B0604030504040204" pitchFamily="50" charset="-128"/>
                        </a:rPr>
                        <a:t>４ パネルディスカッション</a:t>
                      </a:r>
                      <a:r>
                        <a:rPr lang="en-US" altLang="ja-JP" sz="1100" b="1" kern="100" spc="0" dirty="0">
                          <a:effectLst/>
                          <a:latin typeface="メイリオ" panose="020B0604030504040204" pitchFamily="50" charset="-128"/>
                          <a:ea typeface="メイリオ" panose="020B0604030504040204" pitchFamily="50" charset="-128"/>
                        </a:rPr>
                        <a:t>『</a:t>
                      </a:r>
                      <a:r>
                        <a:rPr lang="ja-JP" altLang="en-US" sz="1100" b="1" kern="100" spc="0" dirty="0">
                          <a:effectLst/>
                          <a:latin typeface="メイリオ" panose="020B0604030504040204" pitchFamily="50" charset="-128"/>
                          <a:ea typeface="メイリオ" panose="020B0604030504040204" pitchFamily="50" charset="-128"/>
                        </a:rPr>
                        <a:t>つながりを絶やさない支援のかたち</a:t>
                      </a:r>
                      <a:r>
                        <a:rPr lang="en-US" altLang="ja-JP" sz="1100" b="1" kern="100" spc="0" dirty="0">
                          <a:effectLst/>
                          <a:latin typeface="メイリオ" panose="020B0604030504040204" pitchFamily="50" charset="-128"/>
                          <a:ea typeface="メイリオ" panose="020B0604030504040204" pitchFamily="50" charset="-128"/>
                        </a:rPr>
                        <a:t>』</a:t>
                      </a:r>
                    </a:p>
                    <a:p>
                      <a:pPr marL="0" marR="0" lvl="0" indent="0" algn="l" defTabSz="898525" rtl="0" eaLnBrk="1" fontAlgn="auto" latinLnBrk="1" hangingPunct="1">
                        <a:lnSpc>
                          <a:spcPts val="1800"/>
                        </a:lnSpc>
                        <a:spcBef>
                          <a:spcPts val="0"/>
                        </a:spcBef>
                        <a:spcAft>
                          <a:spcPts val="0"/>
                        </a:spcAft>
                        <a:buClrTx/>
                        <a:buSzTx/>
                        <a:buFontTx/>
                        <a:buNone/>
                        <a:tabLst>
                          <a:tab pos="838200" algn="l"/>
                        </a:tabLst>
                        <a:defRPr/>
                      </a:pPr>
                      <a:r>
                        <a:rPr lang="ja-JP" altLang="en-US" sz="1100" b="1" kern="100" spc="0" dirty="0">
                          <a:effectLst/>
                          <a:latin typeface="メイリオ" panose="020B0604030504040204" pitchFamily="50" charset="-128"/>
                          <a:ea typeface="メイリオ" panose="020B0604030504040204" pitchFamily="50" charset="-128"/>
                        </a:rPr>
                        <a:t>　 </a:t>
                      </a:r>
                      <a:r>
                        <a:rPr lang="ja-JP" altLang="en-US" sz="1100" b="0" kern="100" spc="0" dirty="0">
                          <a:effectLst/>
                          <a:latin typeface="メイリオ" panose="020B0604030504040204" pitchFamily="50" charset="-128"/>
                          <a:ea typeface="メイリオ" panose="020B0604030504040204" pitchFamily="50" charset="-128"/>
                        </a:rPr>
                        <a:t>パネリスト</a:t>
                      </a:r>
                      <a:endParaRPr lang="en-US" altLang="ja-JP" sz="1100" b="0" kern="100" spc="0" dirty="0">
                        <a:effectLst/>
                        <a:latin typeface="メイリオ" panose="020B0604030504040204" pitchFamily="50" charset="-128"/>
                        <a:ea typeface="メイリオ" panose="020B0604030504040204" pitchFamily="50" charset="-128"/>
                      </a:endParaRPr>
                    </a:p>
                    <a:p>
                      <a:pPr marL="0" marR="0" lvl="0" indent="0" algn="l" defTabSz="898525" rtl="0" eaLnBrk="1" fontAlgn="auto" latinLnBrk="1" hangingPunct="1">
                        <a:lnSpc>
                          <a:spcPts val="1800"/>
                        </a:lnSpc>
                        <a:spcBef>
                          <a:spcPts val="0"/>
                        </a:spcBef>
                        <a:spcAft>
                          <a:spcPts val="0"/>
                        </a:spcAft>
                        <a:buClrTx/>
                        <a:buSzTx/>
                        <a:buFontTx/>
                        <a:buNone/>
                        <a:tabLst>
                          <a:tab pos="838200" algn="l"/>
                        </a:tabLst>
                        <a:defRPr/>
                      </a:pPr>
                      <a:r>
                        <a:rPr lang="ja-JP" altLang="en-US" sz="1100" b="0" kern="100" spc="0" dirty="0">
                          <a:effectLst/>
                          <a:latin typeface="メイリオ" panose="020B0604030504040204" pitchFamily="50" charset="-128"/>
                          <a:ea typeface="メイリオ" panose="020B0604030504040204" pitchFamily="50" charset="-128"/>
                        </a:rPr>
                        <a:t>　　　中田西部地区民生委員児童委員協議会　　　会長　　　　伊藤　正之　氏</a:t>
                      </a:r>
                      <a:endParaRPr lang="en-US" altLang="ja-JP" sz="1100" b="0" kern="100" spc="0" dirty="0">
                        <a:effectLst/>
                        <a:latin typeface="メイリオ" panose="020B0604030504040204" pitchFamily="50" charset="-128"/>
                        <a:ea typeface="メイリオ" panose="020B0604030504040204" pitchFamily="50" charset="-128"/>
                      </a:endParaRPr>
                    </a:p>
                    <a:p>
                      <a:pPr marL="0" marR="0" lvl="0" indent="0" algn="l" defTabSz="898525" rtl="0" eaLnBrk="1" fontAlgn="auto" latinLnBrk="1" hangingPunct="1">
                        <a:lnSpc>
                          <a:spcPts val="1800"/>
                        </a:lnSpc>
                        <a:spcBef>
                          <a:spcPts val="0"/>
                        </a:spcBef>
                        <a:spcAft>
                          <a:spcPts val="0"/>
                        </a:spcAft>
                        <a:buClrTx/>
                        <a:buSzTx/>
                        <a:buFontTx/>
                        <a:buNone/>
                        <a:tabLst>
                          <a:tab pos="838200" algn="l"/>
                        </a:tabLst>
                        <a:defRPr/>
                      </a:pPr>
                      <a:r>
                        <a:rPr lang="ja-JP" altLang="en-US" sz="1100" b="0" kern="100" spc="0" dirty="0">
                          <a:effectLst/>
                          <a:latin typeface="メイリオ" panose="020B0604030504040204" pitchFamily="50" charset="-128"/>
                          <a:ea typeface="メイリオ" panose="020B0604030504040204" pitchFamily="50" charset="-128"/>
                        </a:rPr>
                        <a:t>　　　</a:t>
                      </a:r>
                      <a:r>
                        <a:rPr lang="ja-JP" altLang="en-US" sz="1100" b="0" kern="100" spc="-150" dirty="0">
                          <a:effectLst/>
                          <a:latin typeface="メイリオ" panose="020B0604030504040204" pitchFamily="50" charset="-128"/>
                          <a:ea typeface="メイリオ" panose="020B0604030504040204" pitchFamily="50" charset="-128"/>
                        </a:rPr>
                        <a:t>特定非営利活動法人 全国コミュニティライフサポートセンター</a:t>
                      </a:r>
                      <a:endParaRPr lang="en-US" altLang="ja-JP" sz="1100" b="0" kern="100" spc="-150" dirty="0">
                        <a:effectLst/>
                        <a:latin typeface="メイリオ" panose="020B0604030504040204" pitchFamily="50" charset="-128"/>
                        <a:ea typeface="メイリオ" panose="020B0604030504040204" pitchFamily="50" charset="-128"/>
                      </a:endParaRPr>
                    </a:p>
                    <a:p>
                      <a:pPr marL="0" marR="0" lvl="0" indent="0" algn="l" defTabSz="898525" rtl="0" eaLnBrk="1" fontAlgn="auto" latinLnBrk="1" hangingPunct="1">
                        <a:lnSpc>
                          <a:spcPts val="1800"/>
                        </a:lnSpc>
                        <a:spcBef>
                          <a:spcPts val="0"/>
                        </a:spcBef>
                        <a:spcAft>
                          <a:spcPts val="0"/>
                        </a:spcAft>
                        <a:buClrTx/>
                        <a:buSzTx/>
                        <a:buFontTx/>
                        <a:buNone/>
                        <a:tabLst>
                          <a:tab pos="838200" algn="l"/>
                        </a:tabLst>
                        <a:defRPr/>
                      </a:pPr>
                      <a:r>
                        <a:rPr lang="ja-JP" altLang="en-US" sz="1100" b="0" kern="100" spc="0" dirty="0">
                          <a:effectLst/>
                          <a:latin typeface="メイリオ" panose="020B0604030504040204" pitchFamily="50" charset="-128"/>
                          <a:ea typeface="メイリオ" panose="020B0604030504040204" pitchFamily="50" charset="-128"/>
                        </a:rPr>
                        <a:t>　　　地域ケア実践モデルプロジェクトグループ　参事　　　　</a:t>
                      </a:r>
                      <a:r>
                        <a:rPr lang="zh-TW" altLang="en-US" sz="1100" b="0" kern="100" spc="0" dirty="0">
                          <a:effectLst/>
                          <a:latin typeface="メイリオ" panose="020B0604030504040204" pitchFamily="50" charset="-128"/>
                          <a:ea typeface="メイリオ" panose="020B0604030504040204" pitchFamily="50" charset="-128"/>
                        </a:rPr>
                        <a:t>高橋　正佳　氏</a:t>
                      </a:r>
                      <a:endParaRPr lang="en-US" altLang="zh-TW" sz="1100" b="0" kern="100" spc="0" dirty="0">
                        <a:effectLst/>
                        <a:latin typeface="メイリオ" panose="020B0604030504040204" pitchFamily="50" charset="-128"/>
                        <a:ea typeface="メイリオ" panose="020B0604030504040204" pitchFamily="50" charset="-128"/>
                      </a:endParaRPr>
                    </a:p>
                    <a:p>
                      <a:pPr marL="0" marR="0" lvl="0" indent="0" algn="l" defTabSz="898525" rtl="0" eaLnBrk="1" fontAlgn="auto" latinLnBrk="1" hangingPunct="1">
                        <a:lnSpc>
                          <a:spcPts val="1800"/>
                        </a:lnSpc>
                        <a:spcBef>
                          <a:spcPts val="0"/>
                        </a:spcBef>
                        <a:spcAft>
                          <a:spcPts val="0"/>
                        </a:spcAft>
                        <a:buClrTx/>
                        <a:buSzTx/>
                        <a:buFontTx/>
                        <a:buNone/>
                        <a:tabLst>
                          <a:tab pos="838200" algn="l"/>
                        </a:tabLst>
                        <a:defRPr/>
                      </a:pPr>
                      <a:r>
                        <a:rPr lang="ja-JP" altLang="en-US" sz="1100" b="0" kern="100" spc="0" dirty="0">
                          <a:effectLst/>
                          <a:latin typeface="メイリオ" panose="020B0604030504040204" pitchFamily="50" charset="-128"/>
                          <a:ea typeface="メイリオ" panose="020B0604030504040204" pitchFamily="50" charset="-128"/>
                        </a:rPr>
                        <a:t>　　　仙台市地域包括支援センター連絡協議会　　会長　　　　伊丹　さち子　氏</a:t>
                      </a:r>
                      <a:endParaRPr lang="en-US" altLang="ja-JP" sz="1100" b="0" kern="100" spc="0" dirty="0">
                        <a:effectLst/>
                        <a:latin typeface="メイリオ" panose="020B0604030504040204" pitchFamily="50" charset="-128"/>
                        <a:ea typeface="メイリオ" panose="020B0604030504040204" pitchFamily="50" charset="-128"/>
                      </a:endParaRPr>
                    </a:p>
                    <a:p>
                      <a:pPr marL="0" marR="0" lvl="0" indent="0" algn="l" defTabSz="898525" rtl="0" eaLnBrk="1" fontAlgn="auto" latinLnBrk="1" hangingPunct="1">
                        <a:lnSpc>
                          <a:spcPts val="1800"/>
                        </a:lnSpc>
                        <a:spcBef>
                          <a:spcPts val="0"/>
                        </a:spcBef>
                        <a:spcAft>
                          <a:spcPts val="0"/>
                        </a:spcAft>
                        <a:buClrTx/>
                        <a:buSzTx/>
                        <a:buFontTx/>
                        <a:buNone/>
                        <a:tabLst>
                          <a:tab pos="838200" algn="l"/>
                        </a:tabLst>
                        <a:defRPr/>
                      </a:pPr>
                      <a:r>
                        <a:rPr lang="ja-JP" altLang="en-US" sz="1100" b="0" kern="100" spc="0" dirty="0">
                          <a:effectLst/>
                          <a:latin typeface="メイリオ" panose="020B0604030504040204" pitchFamily="50" charset="-128"/>
                          <a:ea typeface="メイリオ" panose="020B0604030504040204" pitchFamily="50" charset="-128"/>
                        </a:rPr>
                        <a:t>　　　社会福祉法人仙台市社会福祉協議会　　　　</a:t>
                      </a:r>
                      <a:r>
                        <a:rPr lang="zh-TW" altLang="en-US" sz="1100" b="0" kern="100" spc="0" dirty="0">
                          <a:effectLst/>
                          <a:latin typeface="メイリオ" panose="020B0604030504040204" pitchFamily="50" charset="-128"/>
                          <a:ea typeface="メイリオ" panose="020B0604030504040204" pitchFamily="50" charset="-128"/>
                        </a:rPr>
                        <a:t>事務局次長　岩渕　徳光</a:t>
                      </a:r>
                      <a:endParaRPr lang="en-US" altLang="zh-TW" sz="1100" b="0" kern="100" spc="0" dirty="0">
                        <a:effectLst/>
                        <a:latin typeface="メイリオ" panose="020B0604030504040204" pitchFamily="50" charset="-128"/>
                        <a:ea typeface="メイリオ" panose="020B0604030504040204" pitchFamily="50" charset="-128"/>
                      </a:endParaRPr>
                    </a:p>
                    <a:p>
                      <a:pPr marL="0" marR="0" lvl="0" indent="0" algn="l" defTabSz="898525" rtl="0" eaLnBrk="1" fontAlgn="auto" latinLnBrk="1" hangingPunct="1">
                        <a:lnSpc>
                          <a:spcPts val="1800"/>
                        </a:lnSpc>
                        <a:spcBef>
                          <a:spcPts val="0"/>
                        </a:spcBef>
                        <a:spcAft>
                          <a:spcPts val="0"/>
                        </a:spcAft>
                        <a:buClrTx/>
                        <a:buSzTx/>
                        <a:buFontTx/>
                        <a:buNone/>
                        <a:tabLst>
                          <a:tab pos="838200" algn="l"/>
                        </a:tabLst>
                        <a:defRPr/>
                      </a:pPr>
                      <a:r>
                        <a:rPr lang="ja-JP" altLang="en-US" sz="1100" b="0" kern="100" spc="0" dirty="0">
                          <a:effectLst/>
                          <a:latin typeface="メイリオ" panose="020B0604030504040204" pitchFamily="50" charset="-128"/>
                          <a:ea typeface="メイリオ" panose="020B0604030504040204" pitchFamily="50" charset="-128"/>
                        </a:rPr>
                        <a:t> 　コーディネーター</a:t>
                      </a:r>
                      <a:endParaRPr lang="en-US" altLang="ja-JP" sz="1100" b="0" kern="100" spc="0" dirty="0">
                        <a:effectLst/>
                        <a:latin typeface="メイリオ" panose="020B0604030504040204" pitchFamily="50" charset="-128"/>
                        <a:ea typeface="メイリオ" panose="020B0604030504040204" pitchFamily="50" charset="-128"/>
                      </a:endParaRPr>
                    </a:p>
                    <a:p>
                      <a:pPr marL="0" marR="0" lvl="0" indent="0" algn="l" defTabSz="898525" rtl="0" eaLnBrk="1" fontAlgn="auto" latinLnBrk="1" hangingPunct="1">
                        <a:lnSpc>
                          <a:spcPts val="1800"/>
                        </a:lnSpc>
                        <a:spcBef>
                          <a:spcPts val="0"/>
                        </a:spcBef>
                        <a:spcAft>
                          <a:spcPts val="0"/>
                        </a:spcAft>
                        <a:buClrTx/>
                        <a:buSzTx/>
                        <a:buFontTx/>
                        <a:buNone/>
                        <a:tabLst>
                          <a:tab pos="838200" algn="l"/>
                        </a:tabLst>
                        <a:defRPr/>
                      </a:pPr>
                      <a:r>
                        <a:rPr lang="ja-JP" altLang="en-US" sz="1100" b="0" kern="100" spc="0" dirty="0">
                          <a:effectLst/>
                          <a:latin typeface="メイリオ" panose="020B0604030504040204" pitchFamily="50" charset="-128"/>
                          <a:ea typeface="メイリオ" panose="020B0604030504040204" pitchFamily="50" charset="-128"/>
                        </a:rPr>
                        <a:t>　　　</a:t>
                      </a:r>
                      <a:r>
                        <a:rPr lang="zh-TW" altLang="en-US" sz="1100" b="0" kern="100" spc="0" dirty="0">
                          <a:effectLst/>
                          <a:latin typeface="メイリオ" panose="020B0604030504040204" pitchFamily="50" charset="-128"/>
                          <a:ea typeface="メイリオ" panose="020B0604030504040204" pitchFamily="50" charset="-128"/>
                        </a:rPr>
                        <a:t>東北福祉大学　総合福祉学部　教授　都築 光一　氏</a:t>
                      </a:r>
                      <a:endParaRPr lang="en-US" altLang="ja-JP" sz="1100" b="0" kern="100" spc="0" dirty="0">
                        <a:effectLst/>
                        <a:latin typeface="メイリオ" panose="020B0604030504040204" pitchFamily="50" charset="-128"/>
                        <a:ea typeface="メイリオ" panose="020B0604030504040204" pitchFamily="50" charset="-128"/>
                      </a:endParaRPr>
                    </a:p>
                    <a:p>
                      <a:pPr marL="0" marR="0" lvl="0" indent="0" algn="l" defTabSz="898525" rtl="0" eaLnBrk="1" fontAlgn="auto" latinLnBrk="1" hangingPunct="1">
                        <a:lnSpc>
                          <a:spcPts val="2200"/>
                        </a:lnSpc>
                        <a:spcBef>
                          <a:spcPts val="0"/>
                        </a:spcBef>
                        <a:spcAft>
                          <a:spcPts val="0"/>
                        </a:spcAft>
                        <a:buClrTx/>
                        <a:buSzTx/>
                        <a:buFontTx/>
                        <a:buNone/>
                        <a:tabLst>
                          <a:tab pos="838200" algn="l"/>
                        </a:tabLst>
                        <a:defRPr/>
                      </a:pPr>
                      <a:r>
                        <a:rPr lang="en-US" altLang="ja-JP" sz="1000" b="0" u="sng" kern="100" spc="0" dirty="0">
                          <a:effectLst/>
                          <a:latin typeface="メイリオ" panose="020B0604030504040204" pitchFamily="50" charset="-128"/>
                          <a:ea typeface="メイリオ" panose="020B0604030504040204" pitchFamily="50" charset="-128"/>
                        </a:rPr>
                        <a:t>※</a:t>
                      </a:r>
                      <a:r>
                        <a:rPr lang="ja-JP" altLang="en-US" sz="1000" b="0" u="sng" kern="100" spc="0" dirty="0">
                          <a:effectLst/>
                          <a:latin typeface="メイリオ" panose="020B0604030504040204" pitchFamily="50" charset="-128"/>
                          <a:ea typeface="メイリオ" panose="020B0604030504040204" pitchFamily="50" charset="-128"/>
                        </a:rPr>
                        <a:t> 討論の内容をグラフィックレコーディング（発言の記録・図式化</a:t>
                      </a:r>
                      <a:r>
                        <a:rPr lang="ja-JP" altLang="en-US" sz="1000" b="0" u="sng" kern="100" spc="0">
                          <a:effectLst/>
                          <a:latin typeface="メイリオ" panose="020B0604030504040204" pitchFamily="50" charset="-128"/>
                          <a:ea typeface="メイリオ" panose="020B0604030504040204" pitchFamily="50" charset="-128"/>
                        </a:rPr>
                        <a:t>）にて、まとめます</a:t>
                      </a:r>
                      <a:r>
                        <a:rPr lang="ja-JP" altLang="en-US" sz="1000" b="0" u="sng" kern="100" spc="0" dirty="0">
                          <a:effectLst/>
                          <a:latin typeface="メイリオ" panose="020B0604030504040204" pitchFamily="50" charset="-128"/>
                          <a:ea typeface="メイリオ" panose="020B0604030504040204" pitchFamily="50" charset="-128"/>
                        </a:rPr>
                        <a:t>。</a:t>
                      </a:r>
                      <a:endParaRPr lang="ja-JP" altLang="en-US" sz="1000" b="1" u="sng" kern="100" spc="0" dirty="0">
                        <a:effectLst/>
                        <a:latin typeface="メイリオ" panose="020B0604030504040204" pitchFamily="50" charset="-128"/>
                        <a:ea typeface="メイリオ" panose="020B0604030504040204" pitchFamily="50" charset="-128"/>
                      </a:endParaRPr>
                    </a:p>
                  </a:txBody>
                  <a:tcPr marL="60475" marR="60475" marT="0" marB="0"/>
                </a:tc>
                <a:extLst>
                  <a:ext uri="{0D108BD9-81ED-4DB2-BD59-A6C34878D82A}">
                    <a16:rowId xmlns:a16="http://schemas.microsoft.com/office/drawing/2014/main" val="644013027"/>
                  </a:ext>
                </a:extLst>
              </a:tr>
              <a:tr h="242870">
                <a:tc>
                  <a:txBody>
                    <a:bodyPr/>
                    <a:lstStyle/>
                    <a:p>
                      <a:pPr algn="just">
                        <a:lnSpc>
                          <a:spcPts val="1800"/>
                        </a:lnSpc>
                        <a:spcAft>
                          <a:spcPts val="0"/>
                        </a:spcAft>
                        <a:tabLst>
                          <a:tab pos="838200" algn="l"/>
                        </a:tabLst>
                      </a:pPr>
                      <a:r>
                        <a:rPr lang="en-US" altLang="ja-JP" sz="1100" kern="100" spc="0" dirty="0">
                          <a:effectLst/>
                          <a:latin typeface="メイリオ" panose="020B0604030504040204" pitchFamily="50" charset="-128"/>
                          <a:ea typeface="メイリオ" panose="020B0604030504040204" pitchFamily="50" charset="-128"/>
                        </a:rPr>
                        <a:t>15</a:t>
                      </a:r>
                      <a:r>
                        <a:rPr lang="ja-JP" altLang="en-US" sz="1100" kern="100" spc="0" dirty="0">
                          <a:effectLst/>
                          <a:latin typeface="メイリオ" panose="020B0604030504040204" pitchFamily="50" charset="-128"/>
                          <a:ea typeface="メイリオ" panose="020B0604030504040204" pitchFamily="50" charset="-128"/>
                        </a:rPr>
                        <a:t>：</a:t>
                      </a:r>
                      <a:r>
                        <a:rPr lang="en-US" altLang="ja-JP" sz="1100" kern="100" spc="0" dirty="0">
                          <a:effectLst/>
                          <a:latin typeface="メイリオ" panose="020B0604030504040204" pitchFamily="50" charset="-128"/>
                          <a:ea typeface="メイリオ" panose="020B0604030504040204" pitchFamily="50" charset="-128"/>
                        </a:rPr>
                        <a:t>45</a:t>
                      </a:r>
                      <a:endParaRPr lang="ja-JP" sz="1100" kern="100" spc="0" dirty="0">
                        <a:effectLst/>
                        <a:latin typeface="メイリオ" panose="020B0604030504040204" pitchFamily="50" charset="-128"/>
                        <a:ea typeface="メイリオ" panose="020B0604030504040204" pitchFamily="50" charset="-128"/>
                        <a:cs typeface="Meiryo UI" panose="020B0604030504040204" pitchFamily="50" charset="-128"/>
                      </a:endParaRPr>
                    </a:p>
                  </a:txBody>
                  <a:tcPr marL="60475" marR="60475" marT="0" marB="0"/>
                </a:tc>
                <a:tc>
                  <a:txBody>
                    <a:bodyPr/>
                    <a:lstStyle/>
                    <a:p>
                      <a:pPr marL="1257300" indent="-1257300" algn="just">
                        <a:lnSpc>
                          <a:spcPts val="1800"/>
                        </a:lnSpc>
                        <a:spcAft>
                          <a:spcPts val="0"/>
                        </a:spcAft>
                        <a:tabLst>
                          <a:tab pos="838200" algn="l"/>
                        </a:tabLst>
                      </a:pPr>
                      <a:r>
                        <a:rPr lang="ja-JP" altLang="en-US" sz="1100" b="1" kern="100" spc="0" dirty="0">
                          <a:effectLst/>
                          <a:latin typeface="メイリオ" panose="020B0604030504040204" pitchFamily="50" charset="-128"/>
                          <a:ea typeface="メイリオ" panose="020B0604030504040204" pitchFamily="50" charset="-128"/>
                        </a:rPr>
                        <a:t>５ 閉　会</a:t>
                      </a:r>
                    </a:p>
                  </a:txBody>
                  <a:tcPr marL="60475" marR="60475" marT="0" marB="0" anchor="ctr"/>
                </a:tc>
                <a:extLst>
                  <a:ext uri="{0D108BD9-81ED-4DB2-BD59-A6C34878D82A}">
                    <a16:rowId xmlns:a16="http://schemas.microsoft.com/office/drawing/2014/main" val="3391388607"/>
                  </a:ext>
                </a:extLst>
              </a:tr>
            </a:tbl>
          </a:graphicData>
        </a:graphic>
      </p:graphicFrame>
      <p:sp>
        <p:nvSpPr>
          <p:cNvPr id="6" name="テキスト ボックス 5"/>
          <p:cNvSpPr txBox="1"/>
          <p:nvPr/>
        </p:nvSpPr>
        <p:spPr>
          <a:xfrm>
            <a:off x="265069" y="230170"/>
            <a:ext cx="666726" cy="269914"/>
          </a:xfrm>
          <a:prstGeom prst="rect">
            <a:avLst/>
          </a:prstGeom>
          <a:noFill/>
        </p:spPr>
        <p:txBody>
          <a:bodyPr wrap="square" lIns="79089" tIns="39545" rIns="79089" bIns="39545" rtlCol="0">
            <a:spAutoFit/>
          </a:bodyPr>
          <a:lstStyle/>
          <a:p>
            <a:pPr defTabSz="790899"/>
            <a:r>
              <a:rPr lang="ja-JP" altLang="en-US" sz="1235"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○内容</a:t>
            </a:r>
          </a:p>
        </p:txBody>
      </p:sp>
      <p:graphicFrame>
        <p:nvGraphicFramePr>
          <p:cNvPr id="8" name="表 7"/>
          <p:cNvGraphicFramePr>
            <a:graphicFrameLocks noGrp="1"/>
          </p:cNvGraphicFramePr>
          <p:nvPr>
            <p:extLst>
              <p:ext uri="{D42A27DB-BD31-4B8C-83A1-F6EECF244321}">
                <p14:modId xmlns:p14="http://schemas.microsoft.com/office/powerpoint/2010/main" val="3192537349"/>
              </p:ext>
            </p:extLst>
          </p:nvPr>
        </p:nvGraphicFramePr>
        <p:xfrm>
          <a:off x="356955" y="6608692"/>
          <a:ext cx="6144089" cy="2518157"/>
        </p:xfrm>
        <a:graphic>
          <a:graphicData uri="http://schemas.openxmlformats.org/drawingml/2006/table">
            <a:tbl>
              <a:tblPr firstRow="1" bandRow="1">
                <a:tableStyleId>{5940675A-B579-460E-94D1-54222C63F5DA}</a:tableStyleId>
              </a:tblPr>
              <a:tblGrid>
                <a:gridCol w="1271819">
                  <a:extLst>
                    <a:ext uri="{9D8B030D-6E8A-4147-A177-3AD203B41FA5}">
                      <a16:colId xmlns:a16="http://schemas.microsoft.com/office/drawing/2014/main" val="20000"/>
                    </a:ext>
                  </a:extLst>
                </a:gridCol>
                <a:gridCol w="2364105">
                  <a:extLst>
                    <a:ext uri="{9D8B030D-6E8A-4147-A177-3AD203B41FA5}">
                      <a16:colId xmlns:a16="http://schemas.microsoft.com/office/drawing/2014/main" val="20001"/>
                    </a:ext>
                  </a:extLst>
                </a:gridCol>
                <a:gridCol w="495300">
                  <a:extLst>
                    <a:ext uri="{9D8B030D-6E8A-4147-A177-3AD203B41FA5}">
                      <a16:colId xmlns:a16="http://schemas.microsoft.com/office/drawing/2014/main" val="3668283508"/>
                    </a:ext>
                  </a:extLst>
                </a:gridCol>
                <a:gridCol w="2012865">
                  <a:extLst>
                    <a:ext uri="{9D8B030D-6E8A-4147-A177-3AD203B41FA5}">
                      <a16:colId xmlns:a16="http://schemas.microsoft.com/office/drawing/2014/main" val="4013185695"/>
                    </a:ext>
                  </a:extLst>
                </a:gridCol>
              </a:tblGrid>
              <a:tr h="432671">
                <a:tc>
                  <a:txBody>
                    <a:bodyPr/>
                    <a:lstStyle/>
                    <a:p>
                      <a:pPr algn="ctr"/>
                      <a:r>
                        <a:rPr kumimoji="1" lang="ja-JP" altLang="en-US" sz="1300" dirty="0"/>
                        <a:t>団 体 等 名 称</a:t>
                      </a:r>
                      <a:endParaRPr kumimoji="1" lang="ja-JP" altLang="en-US" sz="1300" b="0" dirty="0">
                        <a:solidFill>
                          <a:schemeClr val="tx1"/>
                        </a:solidFill>
                      </a:endParaRPr>
                    </a:p>
                  </a:txBody>
                  <a:tcPr marL="80633" marR="80633" marT="39027" marB="39027" anchor="ctr">
                    <a:solidFill>
                      <a:schemeClr val="accent3">
                        <a:lumMod val="20000"/>
                        <a:lumOff val="80000"/>
                      </a:schemeClr>
                    </a:solidFill>
                  </a:tcPr>
                </a:tc>
                <a:tc gridSpan="3">
                  <a:txBody>
                    <a:bodyPr/>
                    <a:lstStyle/>
                    <a:p>
                      <a:endParaRPr kumimoji="1" lang="ja-JP" altLang="en-US" sz="1300" dirty="0"/>
                    </a:p>
                  </a:txBody>
                  <a:tcPr marL="80633" marR="80633" marT="39027" marB="39027"/>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87265">
                <a:tc>
                  <a:txBody>
                    <a:bodyPr/>
                    <a:lstStyle/>
                    <a:p>
                      <a:pPr algn="ctr"/>
                      <a:r>
                        <a:rPr kumimoji="1" lang="ja-JP" altLang="en-US" sz="1200" dirty="0"/>
                        <a:t>ご担当者様氏名</a:t>
                      </a:r>
                    </a:p>
                  </a:txBody>
                  <a:tcPr marL="80633" marR="80633" marT="39027" marB="39027" anchor="ctr">
                    <a:solidFill>
                      <a:schemeClr val="accent3">
                        <a:lumMod val="20000"/>
                        <a:lumOff val="80000"/>
                      </a:schemeClr>
                    </a:solidFill>
                  </a:tcPr>
                </a:tc>
                <a:tc>
                  <a:txBody>
                    <a:bodyPr/>
                    <a:lstStyle/>
                    <a:p>
                      <a:endParaRPr kumimoji="1" lang="ja-JP" altLang="en-US" sz="1200" dirty="0"/>
                    </a:p>
                  </a:txBody>
                  <a:tcPr marL="80633" marR="80633" marT="39027" marB="39027">
                    <a:lnR w="12700" cap="flat" cmpd="sng" algn="ctr">
                      <a:solidFill>
                        <a:schemeClr val="tx1"/>
                      </a:solidFill>
                      <a:prstDash val="solid"/>
                      <a:round/>
                      <a:headEnd type="none" w="med" len="med"/>
                      <a:tailEnd type="none" w="med" len="med"/>
                    </a:lnR>
                  </a:tcPr>
                </a:tc>
                <a:tc>
                  <a:txBody>
                    <a:bodyPr/>
                    <a:lstStyle/>
                    <a:p>
                      <a:r>
                        <a:rPr kumimoji="1" lang="ja-JP" altLang="en-US" sz="1200" dirty="0"/>
                        <a:t>電話番号</a:t>
                      </a:r>
                    </a:p>
                  </a:txBody>
                  <a:tcPr marL="80633" marR="80633" marT="39027" marB="390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sz="1300" dirty="0"/>
                    </a:p>
                  </a:txBody>
                  <a:tcPr marL="80633" marR="80633" marT="39027" marB="39027">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301717">
                <a:tc rowSpan="2">
                  <a:txBody>
                    <a:bodyPr/>
                    <a:lstStyle/>
                    <a:p>
                      <a:pPr algn="ctr"/>
                      <a:r>
                        <a:rPr kumimoji="1" lang="ja-JP" altLang="en-US" sz="1300" dirty="0"/>
                        <a:t>当 日 参 加 者</a:t>
                      </a:r>
                      <a:endParaRPr kumimoji="1" lang="en-US" altLang="ja-JP" sz="1300" dirty="0"/>
                    </a:p>
                    <a:p>
                      <a:pPr algn="ctr"/>
                      <a:r>
                        <a:rPr kumimoji="1" lang="ja-JP" altLang="en-US" sz="1300" dirty="0"/>
                        <a:t>氏 　　    　名</a:t>
                      </a:r>
                    </a:p>
                  </a:txBody>
                  <a:tcPr marL="80633" marR="80633" marT="39027" marB="39027" anchor="ctr">
                    <a:solidFill>
                      <a:schemeClr val="accent3">
                        <a:lumMod val="20000"/>
                        <a:lumOff val="80000"/>
                      </a:schemeClr>
                    </a:solidFill>
                  </a:tcPr>
                </a:tc>
                <a:tc gridSpan="3">
                  <a:txBody>
                    <a:bodyPr/>
                    <a:lstStyle/>
                    <a:p>
                      <a:pPr>
                        <a:lnSpc>
                          <a:spcPts val="1800"/>
                        </a:lnSpc>
                      </a:pPr>
                      <a:r>
                        <a:rPr kumimoji="1" lang="ja-JP" altLang="en-US" sz="1100" dirty="0"/>
                        <a:t>ふりがな</a:t>
                      </a:r>
                    </a:p>
                  </a:txBody>
                  <a:tcPr marL="80633" marR="80633" marT="39027" marB="39027"/>
                </a:tc>
                <a:tc hMerge="1">
                  <a:txBody>
                    <a:bodyPr/>
                    <a:lstStyle/>
                    <a:p>
                      <a:endParaRPr kumimoji="1" lang="ja-JP" altLang="en-US" dirty="0"/>
                    </a:p>
                  </a:txBody>
                  <a:tcPr marL="80633" marR="80633" marT="39027" marB="39027"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0002"/>
                  </a:ext>
                </a:extLst>
              </a:tr>
              <a:tr h="529031">
                <a:tc vMerge="1">
                  <a:txBody>
                    <a:bodyPr/>
                    <a:lstStyle/>
                    <a:p>
                      <a:endParaRPr kumimoji="1" lang="ja-JP" altLang="en-US" sz="1600" dirty="0"/>
                    </a:p>
                  </a:txBody>
                  <a:tcPr/>
                </a:tc>
                <a:tc gridSpan="3">
                  <a:txBody>
                    <a:bodyPr/>
                    <a:lstStyle/>
                    <a:p>
                      <a:endParaRPr kumimoji="1" lang="ja-JP" altLang="en-US" sz="1300" dirty="0"/>
                    </a:p>
                  </a:txBody>
                  <a:tcPr marL="80633" marR="80633" marT="39027" marB="39027"/>
                </a:tc>
                <a:tc hMerge="1">
                  <a:txBody>
                    <a:bodyPr/>
                    <a:lstStyle/>
                    <a:p>
                      <a:endParaRPr kumimoji="1" lang="ja-JP" altLang="en-US" dirty="0"/>
                    </a:p>
                  </a:txBody>
                  <a:tcPr marL="80633" marR="80633" marT="39027" marB="39027">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0004"/>
                  </a:ext>
                </a:extLst>
              </a:tr>
              <a:tr h="357904">
                <a:tc>
                  <a:txBody>
                    <a:bodyPr/>
                    <a:lstStyle/>
                    <a:p>
                      <a:pPr algn="l"/>
                      <a:r>
                        <a:rPr kumimoji="1" lang="en-US" altLang="ja-JP" sz="1300" dirty="0"/>
                        <a:t>   </a:t>
                      </a:r>
                      <a:r>
                        <a:rPr kumimoji="1" lang="ja-JP" altLang="en-US" sz="1300" dirty="0"/>
                        <a:t>参加方法　</a:t>
                      </a:r>
                    </a:p>
                  </a:txBody>
                  <a:tcPr marL="80633" marR="80633" marT="39027" marB="39027" anchor="ctr">
                    <a:solidFill>
                      <a:schemeClr val="accent3">
                        <a:lumMod val="20000"/>
                        <a:lumOff val="80000"/>
                      </a:schemeClr>
                    </a:solidFill>
                  </a:tcPr>
                </a:tc>
                <a:tc gridSpan="3">
                  <a:txBody>
                    <a:bodyPr/>
                    <a:lstStyle/>
                    <a:p>
                      <a:r>
                        <a:rPr kumimoji="1" lang="ja-JP" altLang="en-US" sz="1300" dirty="0"/>
                        <a:t>会場参加　・　オンライン参加　</a:t>
                      </a:r>
                      <a:r>
                        <a:rPr kumimoji="1" lang="ja-JP" altLang="en-US" sz="1050" dirty="0"/>
                        <a:t>（いずれかに〇をつけてください）</a:t>
                      </a:r>
                      <a:endParaRPr kumimoji="1" lang="ja-JP" altLang="en-US" sz="1200" dirty="0"/>
                    </a:p>
                  </a:txBody>
                  <a:tcPr marL="80633" marR="80633" marT="39027" marB="39027"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11379170"/>
                  </a:ext>
                </a:extLst>
              </a:tr>
              <a:tr h="409569">
                <a:tc>
                  <a:txBody>
                    <a:bodyPr/>
                    <a:lstStyle/>
                    <a:p>
                      <a:pPr algn="l"/>
                      <a:r>
                        <a:rPr kumimoji="1" lang="ja-JP" altLang="en-US" sz="1300" dirty="0"/>
                        <a:t>　</a:t>
                      </a:r>
                      <a:r>
                        <a:rPr kumimoji="1" lang="en-US" altLang="ja-JP" sz="1300" dirty="0"/>
                        <a:t>E-mail</a:t>
                      </a:r>
                      <a:r>
                        <a:rPr kumimoji="1" lang="ja-JP" altLang="en-US" sz="1300" dirty="0"/>
                        <a:t>　</a:t>
                      </a:r>
                    </a:p>
                  </a:txBody>
                  <a:tcPr marL="80633" marR="80633" marT="39027" marB="39027" anchor="ctr">
                    <a:solidFill>
                      <a:schemeClr val="accent3">
                        <a:lumMod val="20000"/>
                        <a:lumOff val="80000"/>
                      </a:schemeClr>
                    </a:solidFill>
                  </a:tcPr>
                </a:tc>
                <a:tc gridSpan="3">
                  <a:txBody>
                    <a:bodyPr/>
                    <a:lstStyle/>
                    <a:p>
                      <a:r>
                        <a:rPr kumimoji="1" lang="en-US" altLang="ja-JP" sz="700" dirty="0"/>
                        <a:t>※</a:t>
                      </a:r>
                      <a:r>
                        <a:rPr kumimoji="1" lang="ja-JP" altLang="en-US" sz="700" dirty="0"/>
                        <a:t>オンライン参加の場合のみご記入ください。</a:t>
                      </a:r>
                      <a:endParaRPr kumimoji="1" lang="ja-JP" altLang="en-US" sz="1300" dirty="0"/>
                    </a:p>
                  </a:txBody>
                  <a:tcPr marL="80633" marR="80633" marT="39027" marB="39027"/>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37655147"/>
                  </a:ext>
                </a:extLst>
              </a:tr>
            </a:tbl>
          </a:graphicData>
        </a:graphic>
      </p:graphicFrame>
      <p:sp>
        <p:nvSpPr>
          <p:cNvPr id="9" name="テキスト ボックス 8"/>
          <p:cNvSpPr txBox="1"/>
          <p:nvPr/>
        </p:nvSpPr>
        <p:spPr>
          <a:xfrm>
            <a:off x="265069" y="6361638"/>
            <a:ext cx="5893148" cy="269914"/>
          </a:xfrm>
          <a:prstGeom prst="rect">
            <a:avLst/>
          </a:prstGeom>
          <a:noFill/>
        </p:spPr>
        <p:txBody>
          <a:bodyPr wrap="square" lIns="79089" tIns="39545" rIns="79089" bIns="39545" rtlCol="0">
            <a:spAutoFit/>
          </a:bodyPr>
          <a:lstStyle/>
          <a:p>
            <a:pPr defTabSz="790899"/>
            <a:r>
              <a:rPr lang="ja-JP" altLang="en-US" sz="123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○申込欄　（</a:t>
            </a:r>
            <a:r>
              <a:rPr lang="en-US" altLang="ja-JP" sz="123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23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3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23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日（月）締切</a:t>
            </a:r>
            <a:r>
              <a:rPr lang="ja-JP" altLang="en-US" sz="123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2" name="テキスト ボックス 11"/>
          <p:cNvSpPr txBox="1"/>
          <p:nvPr/>
        </p:nvSpPr>
        <p:spPr>
          <a:xfrm>
            <a:off x="353262" y="9150640"/>
            <a:ext cx="6144089" cy="609431"/>
          </a:xfrm>
          <a:prstGeom prst="rect">
            <a:avLst/>
          </a:prstGeom>
          <a:noFill/>
          <a:ln>
            <a:solidFill>
              <a:schemeClr val="tx1"/>
            </a:solidFill>
          </a:ln>
        </p:spPr>
        <p:txBody>
          <a:bodyPr wrap="square" lIns="79089" tIns="39545" rIns="79089" bIns="39545" rtlCol="0">
            <a:spAutoFit/>
          </a:bodyPr>
          <a:lstStyle/>
          <a:p>
            <a:pPr defTabSz="790899"/>
            <a:r>
              <a:rPr lang="ja-JP" altLang="en-US" sz="114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＜問合せ先＞ 社会福祉法人仙台市社会福祉協議会　地域福祉係　（担当　近野）</a:t>
            </a:r>
            <a:endParaRPr lang="en-US" altLang="ja-JP" sz="1147"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790899"/>
            <a:r>
              <a:rPr lang="ja-JP" altLang="en-US" sz="114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4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980-0022  </a:t>
            </a:r>
            <a:r>
              <a:rPr lang="ja-JP" altLang="en-US" sz="114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仙台市青葉区五橋</a:t>
            </a:r>
            <a:r>
              <a:rPr lang="en-US" altLang="ja-JP" sz="114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2-12-2</a:t>
            </a:r>
            <a:r>
              <a:rPr lang="ja-JP" altLang="en-US" sz="114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Ｅメール　</a:t>
            </a:r>
            <a:r>
              <a:rPr lang="en-US" altLang="ja-JP" sz="114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tiiki@shakyo-sendai.or.jp </a:t>
            </a:r>
          </a:p>
          <a:p>
            <a:pPr defTabSz="790899"/>
            <a:r>
              <a:rPr lang="ja-JP" altLang="en-US" sz="114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電話　０２２－２２３－２０２６　　</a:t>
            </a:r>
            <a:r>
              <a:rPr lang="en-US" altLang="ja-JP" sz="114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FAX</a:t>
            </a:r>
            <a:r>
              <a:rPr lang="ja-JP" altLang="en-US" sz="114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０２２－２６２－１９４８　　　　　　　　 </a:t>
            </a:r>
            <a:r>
              <a:rPr lang="en-US" altLang="ja-JP" sz="1147"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11" name="テキスト ボックス 10"/>
          <p:cNvSpPr txBox="1"/>
          <p:nvPr/>
        </p:nvSpPr>
        <p:spPr>
          <a:xfrm>
            <a:off x="334328" y="4495169"/>
            <a:ext cx="6155403" cy="1913698"/>
          </a:xfrm>
          <a:prstGeom prst="rect">
            <a:avLst/>
          </a:prstGeom>
          <a:noFill/>
        </p:spPr>
        <p:txBody>
          <a:bodyPr wrap="square" lIns="79089" tIns="39545" rIns="79089" bIns="39545" rtlCol="0">
            <a:spAutoFit/>
          </a:bodyPr>
          <a:lstStyle/>
          <a:p>
            <a:pPr defTabSz="790899">
              <a:lnSpc>
                <a:spcPts val="1278"/>
              </a:lnSpc>
            </a:pPr>
            <a:r>
              <a:rPr lang="ja-JP" altLang="en-US"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970"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申込方法</a:t>
            </a:r>
            <a:endParaRPr lang="en-US" altLang="ja-JP" sz="970"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a:p>
            <a:pPr defTabSz="790899">
              <a:lnSpc>
                <a:spcPts val="1278"/>
              </a:lnSpc>
            </a:pPr>
            <a:r>
              <a:rPr lang="ja-JP" altLang="en-US"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 ・下記申込欄にご記入いただき、郵送、電話、</a:t>
            </a:r>
            <a:r>
              <a:rPr lang="en-US" altLang="ja-JP"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FAX</a:t>
            </a:r>
            <a:r>
              <a:rPr lang="ja-JP" altLang="en-US"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、メールのいずれかの方法にてお申込みください。</a:t>
            </a:r>
            <a:endParaRPr lang="en-US" altLang="ja-JP"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a:p>
            <a:pPr defTabSz="790899">
              <a:lnSpc>
                <a:spcPts val="1278"/>
              </a:lnSpc>
            </a:pPr>
            <a:r>
              <a:rPr lang="en-US" altLang="ja-JP"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（先着順。会場定員の都合上、</a:t>
            </a:r>
            <a:r>
              <a:rPr lang="ja-JP" altLang="en-US" sz="970" u="sng"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参加不可の場合のみお知らせします</a:t>
            </a:r>
            <a:r>
              <a:rPr lang="ja-JP" altLang="en-US"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a:t>
            </a:r>
            <a:endParaRPr lang="en-US" altLang="ja-JP"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a:p>
            <a:pPr defTabSz="790899">
              <a:lnSpc>
                <a:spcPts val="1278"/>
              </a:lnSpc>
            </a:pPr>
            <a:r>
              <a:rPr lang="ja-JP" altLang="en-US"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970"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留意事項</a:t>
            </a:r>
          </a:p>
          <a:p>
            <a:pPr defTabSz="790899">
              <a:lnSpc>
                <a:spcPts val="1278"/>
              </a:lnSpc>
            </a:pPr>
            <a:r>
              <a:rPr lang="ja-JP" altLang="en-US"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 ・ご提供いただいた個人情報は本セミナーの運営に係る目的のみに使用し、他の目的で使用することは</a:t>
            </a:r>
            <a:endParaRPr lang="en-US" altLang="ja-JP"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a:p>
            <a:pPr defTabSz="790899">
              <a:lnSpc>
                <a:spcPts val="1278"/>
              </a:lnSpc>
            </a:pPr>
            <a:r>
              <a:rPr lang="ja-JP" altLang="en-US"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　ありません。</a:t>
            </a:r>
            <a:endParaRPr lang="en-US" altLang="ja-JP"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a:p>
            <a:pPr defTabSz="790899">
              <a:lnSpc>
                <a:spcPts val="1278"/>
              </a:lnSpc>
            </a:pPr>
            <a:r>
              <a:rPr lang="ja-JP" altLang="en-US"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 ・当日会場内で記録撮影を行います。本会の広報等に使用する場合がありますことを予めご了承ください。</a:t>
            </a:r>
            <a:endParaRPr lang="en-US" altLang="ja-JP"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a:p>
            <a:pPr defTabSz="790899">
              <a:lnSpc>
                <a:spcPts val="1278"/>
              </a:lnSpc>
            </a:pPr>
            <a:r>
              <a:rPr lang="ja-JP" altLang="en-US"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 ・聴覚に障害のある方、車いすを利用している方などでお席の確保に配慮が必要な場合は、予めご連絡</a:t>
            </a:r>
            <a:endParaRPr lang="en-US" altLang="ja-JP"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a:p>
            <a:pPr defTabSz="790899">
              <a:lnSpc>
                <a:spcPts val="1278"/>
              </a:lnSpc>
            </a:pPr>
            <a:r>
              <a:rPr lang="ja-JP" altLang="en-US"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　くださいますようお願いいたします。</a:t>
            </a:r>
            <a:endParaRPr lang="en-US" altLang="ja-JP"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a:p>
            <a:pPr defTabSz="790899">
              <a:lnSpc>
                <a:spcPts val="1278"/>
              </a:lnSpc>
            </a:pPr>
            <a:r>
              <a:rPr lang="ja-JP" altLang="en-US"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 ・当日は公共交通機関にてご来場くださいますようお願いいたします。</a:t>
            </a:r>
            <a:endParaRPr lang="en-US" altLang="ja-JP"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a:p>
            <a:pPr defTabSz="790899">
              <a:lnSpc>
                <a:spcPts val="1278"/>
              </a:lnSpc>
            </a:pPr>
            <a:r>
              <a:rPr lang="ja-JP" altLang="en-US"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 ・オンライン参加ご希望の方には、メールアドレス宛てに</a:t>
            </a:r>
            <a:r>
              <a:rPr lang="en-US" altLang="ja-JP"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ZOOM ID</a:t>
            </a:r>
            <a:r>
              <a:rPr lang="ja-JP" altLang="en-US" sz="97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等をお知らせします。</a:t>
            </a:r>
          </a:p>
        </p:txBody>
      </p:sp>
    </p:spTree>
    <p:extLst>
      <p:ext uri="{BB962C8B-B14F-4D97-AF65-F5344CB8AC3E}">
        <p14:creationId xmlns:p14="http://schemas.microsoft.com/office/powerpoint/2010/main" val="41640653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961</TotalTime>
  <Words>438</Words>
  <Application>Microsoft Office PowerPoint</Application>
  <PresentationFormat>A4 210 x 297 mm</PresentationFormat>
  <Paragraphs>49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メイリオ</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sasaeai01</dc:creator>
  <cp:lastModifiedBy>sasaeai01</cp:lastModifiedBy>
  <cp:revision>33</cp:revision>
  <cp:lastPrinted>2023-09-22T00:05:49Z</cp:lastPrinted>
  <dcterms:created xsi:type="dcterms:W3CDTF">2023-09-08T03:11:16Z</dcterms:created>
  <dcterms:modified xsi:type="dcterms:W3CDTF">2023-10-04T02:14:12Z</dcterms:modified>
</cp:coreProperties>
</file>