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
  </p:notesMasterIdLst>
  <p:sldIdLst>
    <p:sldId id="260" r:id="rId2"/>
  </p:sldIdLst>
  <p:sldSz cx="7775575" cy="10907713"/>
  <p:notesSz cx="6735763" cy="98663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44"/>
    <a:srgbClr val="FFFFFF"/>
    <a:srgbClr val="FFECCC"/>
    <a:srgbClr val="6FBA2C"/>
    <a:srgbClr val="171C61"/>
    <a:srgbClr val="906E30"/>
    <a:srgbClr val="A4723A"/>
    <a:srgbClr val="664724"/>
    <a:srgbClr val="645226"/>
    <a:srgbClr val="6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6" d="100"/>
          <a:sy n="46" d="100"/>
        </p:scale>
        <p:origin x="2298" y="42"/>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5029"/>
          </a:xfrm>
          <a:prstGeom prst="rect">
            <a:avLst/>
          </a:prstGeom>
        </p:spPr>
        <p:txBody>
          <a:bodyPr vert="horz" lIns="90782" tIns="45391" rIns="90782" bIns="45391"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376" y="0"/>
            <a:ext cx="2918830" cy="495029"/>
          </a:xfrm>
          <a:prstGeom prst="rect">
            <a:avLst/>
          </a:prstGeom>
        </p:spPr>
        <p:txBody>
          <a:bodyPr vert="horz" lIns="90782" tIns="45391" rIns="90782" bIns="45391" rtlCol="0"/>
          <a:lstStyle>
            <a:lvl1pPr algn="r">
              <a:defRPr sz="1100"/>
            </a:lvl1pPr>
          </a:lstStyle>
          <a:p>
            <a:fld id="{70F99883-74AE-4A2C-81B7-5B86A08198C0}" type="datetimeFigureOut">
              <a:rPr kumimoji="1" lang="ja-JP" altLang="en-US" smtClean="0"/>
              <a:t>2022/9/13</a:t>
            </a:fld>
            <a:endParaRPr kumimoji="1" lang="ja-JP" altLang="en-US"/>
          </a:p>
        </p:txBody>
      </p:sp>
      <p:sp>
        <p:nvSpPr>
          <p:cNvPr id="4"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782" tIns="45391" rIns="90782" bIns="45391"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782" tIns="45391" rIns="90782" bIns="453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8"/>
            <a:ext cx="2918830" cy="495028"/>
          </a:xfrm>
          <a:prstGeom prst="rect">
            <a:avLst/>
          </a:prstGeom>
        </p:spPr>
        <p:txBody>
          <a:bodyPr vert="horz" lIns="90782" tIns="45391" rIns="90782" bIns="45391"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376" y="9371288"/>
            <a:ext cx="2918830" cy="495028"/>
          </a:xfrm>
          <a:prstGeom prst="rect">
            <a:avLst/>
          </a:prstGeom>
        </p:spPr>
        <p:txBody>
          <a:bodyPr vert="horz" lIns="90782" tIns="45391" rIns="90782" bIns="45391"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9/13/2022</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298356950"/>
              </p:ext>
            </p:extLst>
          </p:nvPr>
        </p:nvGraphicFramePr>
        <p:xfrm>
          <a:off x="404714" y="587700"/>
          <a:ext cx="6966145" cy="5008937"/>
        </p:xfrm>
        <a:graphic>
          <a:graphicData uri="http://schemas.openxmlformats.org/drawingml/2006/table">
            <a:tbl>
              <a:tblPr firstRow="1" firstCol="1" bandRow="1">
                <a:tableStyleId>{5940675A-B579-460E-94D1-54222C63F5DA}</a:tableStyleId>
              </a:tblPr>
              <a:tblGrid>
                <a:gridCol w="764545">
                  <a:extLst>
                    <a:ext uri="{9D8B030D-6E8A-4147-A177-3AD203B41FA5}">
                      <a16:colId xmlns:a16="http://schemas.microsoft.com/office/drawing/2014/main" val="20000"/>
                    </a:ext>
                  </a:extLst>
                </a:gridCol>
                <a:gridCol w="6201600">
                  <a:extLst>
                    <a:ext uri="{9D8B030D-6E8A-4147-A177-3AD203B41FA5}">
                      <a16:colId xmlns:a16="http://schemas.microsoft.com/office/drawing/2014/main" val="20001"/>
                    </a:ext>
                  </a:extLst>
                </a:gridCol>
              </a:tblGrid>
              <a:tr h="214912">
                <a:tc>
                  <a:txBody>
                    <a:bodyPr/>
                    <a:lstStyle/>
                    <a:p>
                      <a:pPr algn="ctr">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時　間</a:t>
                      </a:r>
                      <a:endParaRPr lang="ja-JP" sz="1200" kern="100" spc="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68566" marR="68566" marT="0" marB="0"/>
                </a:tc>
                <a:tc>
                  <a:txBody>
                    <a:bodyPr/>
                    <a:lstStyle/>
                    <a:p>
                      <a:pPr algn="ctr">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cs typeface="Meiryo UI" panose="020B0604030504040204" pitchFamily="50" charset="-128"/>
                        </a:rPr>
                        <a:t>内 　容</a:t>
                      </a:r>
                      <a:endParaRPr lang="ja-JP" sz="1200" kern="100" spc="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68566" marR="68566" marT="0" marB="0"/>
                </a:tc>
                <a:extLst>
                  <a:ext uri="{0D108BD9-81ED-4DB2-BD59-A6C34878D82A}">
                    <a16:rowId xmlns:a16="http://schemas.microsoft.com/office/drawing/2014/main" val="10000"/>
                  </a:ext>
                </a:extLst>
              </a:tr>
              <a:tr h="233115">
                <a:tc>
                  <a:txBody>
                    <a:bodyPr/>
                    <a:lstStyle/>
                    <a:p>
                      <a:pPr marL="0" marR="0" indent="0" algn="just" defTabSz="914400" rtl="0" eaLnBrk="1" fontAlgn="auto" latinLnBrk="0" hangingPunct="1">
                        <a:lnSpc>
                          <a:spcPts val="1800"/>
                        </a:lnSpc>
                        <a:spcBef>
                          <a:spcPts val="0"/>
                        </a:spcBef>
                        <a:spcAft>
                          <a:spcPts val="0"/>
                        </a:spcAft>
                        <a:buClrTx/>
                        <a:buSzTx/>
                        <a:buFontTx/>
                        <a:buNone/>
                        <a:tabLst>
                          <a:tab pos="838200" algn="l"/>
                        </a:tabLst>
                        <a:defRPr/>
                      </a:pPr>
                      <a:r>
                        <a:rPr lang="en-US" altLang="ja-JP" sz="1200" kern="100" spc="0" dirty="0">
                          <a:effectLst/>
                          <a:latin typeface="HG丸ｺﾞｼｯｸM-PRO" panose="020F0600000000000000" pitchFamily="50" charset="-128"/>
                          <a:ea typeface="HG丸ｺﾞｼｯｸM-PRO" panose="020F0600000000000000" pitchFamily="50" charset="-128"/>
                        </a:rPr>
                        <a:t>13</a:t>
                      </a:r>
                      <a:r>
                        <a:rPr lang="ja-JP" altLang="ja-JP" sz="1200" kern="100" spc="0" dirty="0">
                          <a:effectLst/>
                          <a:latin typeface="HG丸ｺﾞｼｯｸM-PRO" panose="020F0600000000000000" pitchFamily="50" charset="-128"/>
                          <a:ea typeface="HG丸ｺﾞｼｯｸM-PRO" panose="020F0600000000000000" pitchFamily="50" charset="-128"/>
                        </a:rPr>
                        <a:t>：</a:t>
                      </a:r>
                      <a:r>
                        <a:rPr lang="en-US" altLang="ja-JP" sz="1200" kern="100" spc="0" dirty="0">
                          <a:effectLst/>
                          <a:latin typeface="HG丸ｺﾞｼｯｸM-PRO" panose="020F0600000000000000" pitchFamily="50" charset="-128"/>
                          <a:ea typeface="HG丸ｺﾞｼｯｸM-PRO" panose="020F0600000000000000" pitchFamily="50" charset="-128"/>
                        </a:rPr>
                        <a:t>30</a:t>
                      </a:r>
                      <a:endParaRPr lang="ja-JP" altLang="ja-JP" sz="1200" kern="100" spc="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68566" marR="68566" marT="0" marB="0"/>
                </a:tc>
                <a:tc>
                  <a:txBody>
                    <a:bodyPr/>
                    <a:lstStyle/>
                    <a:p>
                      <a:pPr algn="just">
                        <a:lnSpc>
                          <a:spcPts val="1800"/>
                        </a:lnSpc>
                        <a:spcAft>
                          <a:spcPts val="0"/>
                        </a:spcAft>
                        <a:tabLst>
                          <a:tab pos="838200" algn="l"/>
                        </a:tabLst>
                      </a:pPr>
                      <a:r>
                        <a:rPr lang="ja-JP" altLang="en-US" sz="1200" b="1" kern="100" spc="0" dirty="0">
                          <a:effectLst/>
                          <a:latin typeface="游ゴシック" panose="020B0400000000000000" pitchFamily="50" charset="-128"/>
                          <a:ea typeface="游ゴシック" panose="020B0400000000000000" pitchFamily="50" charset="-128"/>
                        </a:rPr>
                        <a:t>１ 開　会</a:t>
                      </a:r>
                      <a:endParaRPr lang="ja-JP" altLang="ja-JP" sz="1200" b="1" kern="100" spc="0" dirty="0">
                        <a:effectLst/>
                        <a:latin typeface="游ゴシック" panose="020B0400000000000000" pitchFamily="50" charset="-128"/>
                        <a:ea typeface="游ゴシック" panose="020B0400000000000000" pitchFamily="50" charset="-128"/>
                        <a:cs typeface="Meiryo UI" panose="020B0604030504040204" pitchFamily="50" charset="-128"/>
                      </a:endParaRPr>
                    </a:p>
                  </a:txBody>
                  <a:tcPr marL="68566" marR="68566" marT="0" marB="0" anchor="ctr"/>
                </a:tc>
                <a:extLst>
                  <a:ext uri="{0D108BD9-81ED-4DB2-BD59-A6C34878D82A}">
                    <a16:rowId xmlns:a16="http://schemas.microsoft.com/office/drawing/2014/main" val="10001"/>
                  </a:ext>
                </a:extLst>
              </a:tr>
              <a:tr h="3454157">
                <a:tc>
                  <a:txBody>
                    <a:bodyPr/>
                    <a:lstStyle/>
                    <a:p>
                      <a:pPr algn="just">
                        <a:lnSpc>
                          <a:spcPct val="200000"/>
                        </a:lnSpc>
                        <a:spcAft>
                          <a:spcPts val="0"/>
                        </a:spcAft>
                        <a:tabLst>
                          <a:tab pos="838200" algn="l"/>
                        </a:tabLst>
                      </a:pPr>
                      <a:r>
                        <a:rPr lang="en-US" altLang="ja-JP" sz="1200" kern="100" spc="0" dirty="0">
                          <a:effectLst/>
                          <a:latin typeface="HG丸ｺﾞｼｯｸM-PRO" panose="020F0600000000000000" pitchFamily="50" charset="-128"/>
                          <a:ea typeface="HG丸ｺﾞｼｯｸM-PRO" panose="020F0600000000000000" pitchFamily="50" charset="-128"/>
                          <a:cs typeface="Meiryo UI" panose="020B0604030504040204" pitchFamily="50" charset="-128"/>
                        </a:rPr>
                        <a:t>13</a:t>
                      </a:r>
                      <a:r>
                        <a:rPr lang="ja-JP" altLang="en-US" sz="1200" kern="100" spc="0" dirty="0">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200" kern="100" spc="0" dirty="0">
                          <a:effectLst/>
                          <a:latin typeface="HG丸ｺﾞｼｯｸM-PRO" panose="020F0600000000000000" pitchFamily="50" charset="-128"/>
                          <a:ea typeface="HG丸ｺﾞｼｯｸM-PRO" panose="020F0600000000000000" pitchFamily="50" charset="-128"/>
                          <a:cs typeface="Meiryo UI" panose="020B0604030504040204" pitchFamily="50" charset="-128"/>
                        </a:rPr>
                        <a:t>40</a:t>
                      </a:r>
                      <a:endParaRPr lang="ja-JP" sz="1200" kern="100" spc="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68566" marR="68566" marT="0" marB="0"/>
                </a:tc>
                <a:tc>
                  <a:txBody>
                    <a:bodyPr/>
                    <a:lstStyle/>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200" b="1" kern="100" spc="0" dirty="0">
                          <a:effectLst/>
                          <a:latin typeface="游ゴシック" panose="020B0400000000000000" pitchFamily="50" charset="-128"/>
                          <a:ea typeface="游ゴシック" panose="020B0400000000000000" pitchFamily="50" charset="-128"/>
                        </a:rPr>
                        <a:t>２ 実践報告</a:t>
                      </a:r>
                      <a:r>
                        <a:rPr lang="en-US" altLang="ja-JP" sz="1200" b="1" kern="100" spc="0" dirty="0">
                          <a:effectLst/>
                          <a:latin typeface="游ゴシック" panose="020B0400000000000000" pitchFamily="50" charset="-128"/>
                          <a:ea typeface="游ゴシック" panose="020B0400000000000000" pitchFamily="50" charset="-128"/>
                        </a:rPr>
                        <a:t>『</a:t>
                      </a:r>
                      <a:r>
                        <a:rPr lang="ja-JP" altLang="en-US" sz="1200" b="1" kern="100" spc="0" dirty="0">
                          <a:effectLst/>
                          <a:latin typeface="游ゴシック" panose="020B0400000000000000" pitchFamily="50" charset="-128"/>
                          <a:ea typeface="游ゴシック" panose="020B0400000000000000" pitchFamily="50" charset="-128"/>
                        </a:rPr>
                        <a:t>多様な主体の連携・協働による地域づくり</a:t>
                      </a:r>
                      <a:r>
                        <a:rPr lang="en-US" altLang="ja-JP" sz="1200" b="1" kern="100" spc="0" dirty="0">
                          <a:effectLst/>
                          <a:latin typeface="游ゴシック" panose="020B0400000000000000" pitchFamily="50" charset="-128"/>
                          <a:ea typeface="游ゴシック" panose="020B0400000000000000" pitchFamily="50" charset="-128"/>
                        </a:rPr>
                        <a:t>』</a:t>
                      </a:r>
                    </a:p>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200" b="1" kern="100" spc="0" dirty="0">
                          <a:effectLst/>
                          <a:latin typeface="游ゴシック" panose="020B0400000000000000" pitchFamily="50" charset="-128"/>
                          <a:ea typeface="游ゴシック" panose="020B0400000000000000" pitchFamily="50" charset="-128"/>
                        </a:rPr>
                        <a:t>　</a:t>
                      </a:r>
                      <a:r>
                        <a:rPr lang="ja-JP" altLang="en-US" sz="1200" b="0" kern="100" spc="0" dirty="0">
                          <a:effectLst/>
                          <a:latin typeface="HG丸ｺﾞｼｯｸM-PRO" panose="020F0600000000000000" pitchFamily="50" charset="-128"/>
                          <a:ea typeface="HG丸ｺﾞｼｯｸM-PRO" panose="020F0600000000000000" pitchFamily="50" charset="-128"/>
                        </a:rPr>
                        <a:t>地域で生活する異なる立場の個人・団体等がつながって展開される実践の報告をもとに、様々な分野に関わる住民の連携によって生まれる活動の広がりについて考えます。</a:t>
                      </a:r>
                      <a:endParaRPr lang="en-US" altLang="ja-JP" sz="1200" b="0" kern="100" spc="0" dirty="0">
                        <a:effectLst/>
                        <a:latin typeface="HG丸ｺﾞｼｯｸM-PRO" panose="020F0600000000000000" pitchFamily="50" charset="-128"/>
                        <a:ea typeface="HG丸ｺﾞｼｯｸM-PRO" panose="020F0600000000000000" pitchFamily="50" charset="-128"/>
                      </a:endParaRPr>
                    </a:p>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200" b="1" kern="100" spc="0" dirty="0">
                          <a:effectLst/>
                          <a:latin typeface="游ゴシック" panose="020B0400000000000000" pitchFamily="50" charset="-128"/>
                          <a:ea typeface="游ゴシック" panose="020B0400000000000000" pitchFamily="50" charset="-128"/>
                        </a:rPr>
                        <a:t>　　　　　　</a:t>
                      </a:r>
                    </a:p>
                    <a:p>
                      <a:pPr algn="l" defTabSz="898525" latinLnBrk="1">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a:t>
                      </a:r>
                      <a:r>
                        <a:rPr lang="en-US" altLang="ja-JP" sz="1200" kern="100" spc="0" dirty="0">
                          <a:effectLst/>
                          <a:latin typeface="HG丸ｺﾞｼｯｸM-PRO" panose="020F0600000000000000" pitchFamily="50" charset="-128"/>
                          <a:ea typeface="HG丸ｺﾞｼｯｸM-PRO" panose="020F0600000000000000" pitchFamily="50" charset="-128"/>
                        </a:rPr>
                        <a:t>(1)</a:t>
                      </a:r>
                      <a:r>
                        <a:rPr lang="ja-JP" altLang="en-US" sz="1200" kern="100" spc="0" dirty="0">
                          <a:effectLst/>
                          <a:latin typeface="HG丸ｺﾞｼｯｸM-PRO" panose="020F0600000000000000" pitchFamily="50" charset="-128"/>
                          <a:ea typeface="HG丸ｺﾞｼｯｸM-PRO" panose="020F0600000000000000" pitchFamily="50" charset="-128"/>
                        </a:rPr>
                        <a:t>活動事例　「中学生主体のボランティアサークルと地区社協の連携について」</a:t>
                      </a:r>
                      <a:endParaRPr lang="en-US" altLang="ja-JP" sz="1200" kern="100" spc="0" dirty="0">
                        <a:effectLst/>
                        <a:latin typeface="HG丸ｺﾞｼｯｸM-PRO" panose="020F0600000000000000" pitchFamily="50" charset="-128"/>
                        <a:ea typeface="HG丸ｺﾞｼｯｸM-PRO" panose="020F0600000000000000" pitchFamily="50" charset="-128"/>
                      </a:endParaRPr>
                    </a:p>
                    <a:p>
                      <a:pPr algn="l" defTabSz="898525" latinLnBrk="1">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報告者　　ちょこボラ（ビデオメッセージ）</a:t>
                      </a:r>
                    </a:p>
                    <a:p>
                      <a:pPr algn="l" defTabSz="898525" latinLnBrk="1">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錦ケ丘地区社会福祉協議会</a:t>
                      </a:r>
                    </a:p>
                    <a:p>
                      <a:pPr algn="l" defTabSz="898525" latinLnBrk="1">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a:t>
                      </a:r>
                      <a:r>
                        <a:rPr lang="en-US" altLang="ja-JP" sz="1200" kern="100" spc="0" dirty="0">
                          <a:effectLst/>
                          <a:latin typeface="HG丸ｺﾞｼｯｸM-PRO" panose="020F0600000000000000" pitchFamily="50" charset="-128"/>
                          <a:ea typeface="HG丸ｺﾞｼｯｸM-PRO" panose="020F0600000000000000" pitchFamily="50" charset="-128"/>
                        </a:rPr>
                        <a:t>(2)</a:t>
                      </a:r>
                      <a:r>
                        <a:rPr lang="ja-JP" altLang="en-US" sz="1200" kern="100" spc="0" dirty="0">
                          <a:effectLst/>
                          <a:latin typeface="HG丸ｺﾞｼｯｸM-PRO" panose="020F0600000000000000" pitchFamily="50" charset="-128"/>
                          <a:ea typeface="HG丸ｺﾞｼｯｸM-PRO" panose="020F0600000000000000" pitchFamily="50" charset="-128"/>
                        </a:rPr>
                        <a:t>活動事例　「よりどころ にこにこ広場の取り組みについて」</a:t>
                      </a:r>
                      <a:endParaRPr lang="en-US" altLang="ja-JP" sz="1200" kern="100" spc="0" dirty="0">
                        <a:effectLst/>
                        <a:latin typeface="HG丸ｺﾞｼｯｸM-PRO" panose="020F0600000000000000" pitchFamily="50" charset="-128"/>
                        <a:ea typeface="HG丸ｺﾞｼｯｸM-PRO" panose="020F0600000000000000" pitchFamily="50" charset="-128"/>
                      </a:endParaRPr>
                    </a:p>
                    <a:p>
                      <a:pPr algn="l" defTabSz="898525" latinLnBrk="1">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報告者　　中田地区社会福祉協議会</a:t>
                      </a:r>
                    </a:p>
                    <a:p>
                      <a:pPr algn="l" defTabSz="898525" latinLnBrk="1">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西中田地域包括支援センター</a:t>
                      </a:r>
                    </a:p>
                    <a:p>
                      <a:pPr algn="l" defTabSz="898525" latinLnBrk="1">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a:t>
                      </a:r>
                      <a:r>
                        <a:rPr lang="en-US" altLang="ja-JP" sz="1200" kern="100" spc="0" dirty="0">
                          <a:effectLst/>
                          <a:latin typeface="HG丸ｺﾞｼｯｸM-PRO" panose="020F0600000000000000" pitchFamily="50" charset="-128"/>
                          <a:ea typeface="HG丸ｺﾞｼｯｸM-PRO" panose="020F0600000000000000" pitchFamily="50" charset="-128"/>
                        </a:rPr>
                        <a:t>(3)</a:t>
                      </a:r>
                      <a:r>
                        <a:rPr lang="ja-JP" altLang="en-US" sz="1200" kern="100" spc="0" dirty="0">
                          <a:effectLst/>
                          <a:latin typeface="HG丸ｺﾞｼｯｸM-PRO" panose="020F0600000000000000" pitchFamily="50" charset="-128"/>
                          <a:ea typeface="HG丸ｺﾞｼｯｸM-PRO" panose="020F0600000000000000" pitchFamily="50" charset="-128"/>
                        </a:rPr>
                        <a:t>活動事例　「荒町子まもりプロジェクトの取り組みについて」</a:t>
                      </a:r>
                      <a:endParaRPr lang="en-US" altLang="ja-JP" sz="1200" kern="100" spc="0" dirty="0">
                        <a:effectLst/>
                        <a:latin typeface="HG丸ｺﾞｼｯｸM-PRO" panose="020F0600000000000000" pitchFamily="50" charset="-128"/>
                        <a:ea typeface="HG丸ｺﾞｼｯｸM-PRO" panose="020F0600000000000000" pitchFamily="50" charset="-128"/>
                      </a:endParaRPr>
                    </a:p>
                    <a:p>
                      <a:pPr algn="l" defTabSz="898525" latinLnBrk="1">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報告者　　荒町商店街振興組合</a:t>
                      </a:r>
                    </a:p>
                    <a:p>
                      <a:pPr algn="l" defTabSz="898525" latinLnBrk="1">
                        <a:lnSpc>
                          <a:spcPts val="18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荒町児童館</a:t>
                      </a:r>
                      <a:endParaRPr lang="en-US" altLang="ja-JP" sz="1200" kern="100" spc="0" dirty="0">
                        <a:effectLst/>
                        <a:latin typeface="HG丸ｺﾞｼｯｸM-PRO" panose="020F0600000000000000" pitchFamily="50" charset="-128"/>
                        <a:ea typeface="HG丸ｺﾞｼｯｸM-PRO" panose="020F0600000000000000" pitchFamily="50" charset="-128"/>
                      </a:endParaRPr>
                    </a:p>
                    <a:p>
                      <a:pPr algn="l" defTabSz="898525" latinLnBrk="1">
                        <a:lnSpc>
                          <a:spcPct val="150000"/>
                        </a:lnSpc>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進行役：特定非営利活動法人いわて連携復興センター　代表理事　葛巻　徹　氏</a:t>
                      </a:r>
                      <a:endParaRPr lang="en-US" altLang="ja-JP" sz="1200" kern="100" spc="0" dirty="0">
                        <a:effectLst/>
                        <a:latin typeface="HG丸ｺﾞｼｯｸM-PRO" panose="020F0600000000000000" pitchFamily="50" charset="-128"/>
                        <a:ea typeface="HG丸ｺﾞｼｯｸM-PRO" panose="020F0600000000000000" pitchFamily="50" charset="-128"/>
                      </a:endParaRPr>
                    </a:p>
                  </a:txBody>
                  <a:tcPr marL="68566" marR="68566" marT="0" marB="0" anchor="ctr"/>
                </a:tc>
                <a:extLst>
                  <a:ext uri="{0D108BD9-81ED-4DB2-BD59-A6C34878D82A}">
                    <a16:rowId xmlns:a16="http://schemas.microsoft.com/office/drawing/2014/main" val="644013027"/>
                  </a:ext>
                </a:extLst>
              </a:tr>
              <a:tr h="873638">
                <a:tc>
                  <a:txBody>
                    <a:bodyPr/>
                    <a:lstStyle/>
                    <a:p>
                      <a:pPr algn="just">
                        <a:lnSpc>
                          <a:spcPts val="1800"/>
                        </a:lnSpc>
                        <a:spcAft>
                          <a:spcPts val="0"/>
                        </a:spcAft>
                        <a:tabLst>
                          <a:tab pos="838200" algn="l"/>
                        </a:tabLst>
                      </a:pPr>
                      <a:r>
                        <a:rPr lang="en-US" altLang="ja-JP" sz="1200" kern="100" spc="0" dirty="0">
                          <a:effectLst/>
                          <a:latin typeface="HG丸ｺﾞｼｯｸM-PRO" panose="020F0600000000000000" pitchFamily="50" charset="-128"/>
                          <a:ea typeface="HG丸ｺﾞｼｯｸM-PRO" panose="020F0600000000000000" pitchFamily="50" charset="-128"/>
                        </a:rPr>
                        <a:t>15</a:t>
                      </a:r>
                      <a:r>
                        <a:rPr lang="ja-JP" altLang="en-US" sz="1200" kern="100" spc="0" dirty="0">
                          <a:effectLst/>
                          <a:latin typeface="HG丸ｺﾞｼｯｸM-PRO" panose="020F0600000000000000" pitchFamily="50" charset="-128"/>
                          <a:ea typeface="HG丸ｺﾞｼｯｸM-PRO" panose="020F0600000000000000" pitchFamily="50" charset="-128"/>
                        </a:rPr>
                        <a:t>：</a:t>
                      </a:r>
                      <a:r>
                        <a:rPr lang="en-US" altLang="ja-JP" sz="1200" kern="100" spc="0" dirty="0">
                          <a:effectLst/>
                          <a:latin typeface="HG丸ｺﾞｼｯｸM-PRO" panose="020F0600000000000000" pitchFamily="50" charset="-128"/>
                          <a:ea typeface="HG丸ｺﾞｼｯｸM-PRO" panose="020F0600000000000000" pitchFamily="50" charset="-128"/>
                        </a:rPr>
                        <a:t>15</a:t>
                      </a:r>
                      <a:endParaRPr lang="ja-JP" sz="1200" kern="100" spc="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68566" marR="68566" marT="0" marB="0"/>
                </a:tc>
                <a:tc>
                  <a:txBody>
                    <a:bodyPr/>
                    <a:lstStyle/>
                    <a:p>
                      <a:pPr algn="l" latinLnBrk="1">
                        <a:lnSpc>
                          <a:spcPct val="100000"/>
                        </a:lnSpc>
                        <a:spcBef>
                          <a:spcPts val="0"/>
                        </a:spcBef>
                        <a:spcAft>
                          <a:spcPts val="0"/>
                        </a:spcAft>
                        <a:tabLst>
                          <a:tab pos="838200" algn="l"/>
                        </a:tabLst>
                      </a:pPr>
                      <a:r>
                        <a:rPr lang="ja-JP" altLang="en-US" sz="1200" b="1" kern="100" spc="0" dirty="0">
                          <a:effectLst/>
                          <a:latin typeface="游ゴシック" panose="020B0400000000000000" pitchFamily="50" charset="-128"/>
                          <a:ea typeface="游ゴシック" panose="020B0400000000000000" pitchFamily="50" charset="-128"/>
                        </a:rPr>
                        <a:t>３ 総括講演</a:t>
                      </a:r>
                      <a:endParaRPr lang="en-US" altLang="ja-JP" sz="1200" b="1" kern="100" spc="0" dirty="0">
                        <a:effectLst/>
                        <a:latin typeface="游ゴシック" panose="020B0400000000000000" pitchFamily="50" charset="-128"/>
                        <a:ea typeface="游ゴシック" panose="020B0400000000000000" pitchFamily="50" charset="-128"/>
                      </a:endParaRPr>
                    </a:p>
                    <a:p>
                      <a:pPr algn="l" latinLnBrk="1">
                        <a:lnSpc>
                          <a:spcPct val="100000"/>
                        </a:lnSpc>
                        <a:spcBef>
                          <a:spcPts val="0"/>
                        </a:spcBef>
                        <a:spcAft>
                          <a:spcPts val="0"/>
                        </a:spcAft>
                        <a:tabLst>
                          <a:tab pos="838200" algn="l"/>
                        </a:tabLst>
                      </a:pPr>
                      <a:r>
                        <a:rPr lang="ja-JP" altLang="en-US" sz="1200" b="1" kern="100" spc="0" dirty="0">
                          <a:effectLst/>
                          <a:latin typeface="游ゴシック" panose="020B0400000000000000" pitchFamily="50" charset="-128"/>
                          <a:ea typeface="游ゴシック" panose="020B0400000000000000" pitchFamily="50" charset="-128"/>
                        </a:rPr>
                        <a:t>　</a:t>
                      </a:r>
                      <a:r>
                        <a:rPr lang="ja-JP" altLang="en-US" sz="1200" b="0" kern="100" spc="0" dirty="0">
                          <a:effectLst/>
                          <a:latin typeface="HG丸ｺﾞｼｯｸM-PRO" panose="020F0600000000000000" pitchFamily="50" charset="-128"/>
                          <a:ea typeface="HG丸ｺﾞｼｯｸM-PRO" panose="020F0600000000000000" pitchFamily="50" charset="-128"/>
                        </a:rPr>
                        <a:t>前半の実践報告を踏まえ、多様な主体が連携・協働する意義とそのために大切な視点について学びます。</a:t>
                      </a:r>
                      <a:endParaRPr lang="en-US" altLang="ja-JP" sz="1200" b="0" kern="100" spc="0" dirty="0">
                        <a:effectLst/>
                        <a:latin typeface="HG丸ｺﾞｼｯｸM-PRO" panose="020F0600000000000000" pitchFamily="50" charset="-128"/>
                        <a:ea typeface="HG丸ｺﾞｼｯｸM-PRO" panose="020F0600000000000000" pitchFamily="50" charset="-128"/>
                      </a:endParaRPr>
                    </a:p>
                    <a:p>
                      <a:pPr algn="l" latinLnBrk="1">
                        <a:lnSpc>
                          <a:spcPct val="150000"/>
                        </a:lnSpc>
                        <a:spcBef>
                          <a:spcPts val="0"/>
                        </a:spcBef>
                        <a:spcAft>
                          <a:spcPts val="0"/>
                        </a:spcAft>
                        <a:tabLst>
                          <a:tab pos="838200" algn="l"/>
                        </a:tabLst>
                      </a:pPr>
                      <a:r>
                        <a:rPr lang="ja-JP" altLang="en-US" sz="1200" kern="100" spc="0" dirty="0">
                          <a:effectLst/>
                          <a:latin typeface="HG丸ｺﾞｼｯｸM-PRO" panose="020F0600000000000000" pitchFamily="50" charset="-128"/>
                          <a:ea typeface="HG丸ｺﾞｼｯｸM-PRO" panose="020F0600000000000000" pitchFamily="50" charset="-128"/>
                        </a:rPr>
                        <a:t>　　講　師：特定非営利活動法人いわて連携復興センター　代表理事　葛巻　徹　氏</a:t>
                      </a:r>
                      <a:endParaRPr lang="en-US" altLang="ja-JP" sz="1200" kern="100" spc="0" dirty="0">
                        <a:effectLst/>
                        <a:latin typeface="HG丸ｺﾞｼｯｸM-PRO" panose="020F0600000000000000" pitchFamily="50" charset="-128"/>
                        <a:ea typeface="HG丸ｺﾞｼｯｸM-PRO" panose="020F0600000000000000" pitchFamily="50" charset="-128"/>
                      </a:endParaRPr>
                    </a:p>
                  </a:txBody>
                  <a:tcPr marL="68566" marR="68566" marT="0" marB="0" anchor="ctr"/>
                </a:tc>
                <a:extLst>
                  <a:ext uri="{0D108BD9-81ED-4DB2-BD59-A6C34878D82A}">
                    <a16:rowId xmlns:a16="http://schemas.microsoft.com/office/drawing/2014/main" val="10003"/>
                  </a:ext>
                </a:extLst>
              </a:tr>
              <a:tr h="233115">
                <a:tc>
                  <a:txBody>
                    <a:bodyPr/>
                    <a:lstStyle/>
                    <a:p>
                      <a:pPr algn="just">
                        <a:lnSpc>
                          <a:spcPts val="1800"/>
                        </a:lnSpc>
                        <a:spcAft>
                          <a:spcPts val="0"/>
                        </a:spcAft>
                        <a:tabLst>
                          <a:tab pos="838200" algn="l"/>
                        </a:tabLst>
                      </a:pPr>
                      <a:r>
                        <a:rPr lang="en-US" altLang="ja-JP" sz="1200" kern="100" spc="0" dirty="0">
                          <a:effectLst/>
                          <a:latin typeface="HG丸ｺﾞｼｯｸM-PRO" panose="020F0600000000000000" pitchFamily="50" charset="-128"/>
                          <a:ea typeface="HG丸ｺﾞｼｯｸM-PRO" panose="020F0600000000000000" pitchFamily="50" charset="-128"/>
                        </a:rPr>
                        <a:t>16</a:t>
                      </a:r>
                      <a:r>
                        <a:rPr lang="ja-JP" altLang="en-US" sz="1200" kern="100" spc="0" dirty="0">
                          <a:effectLst/>
                          <a:latin typeface="HG丸ｺﾞｼｯｸM-PRO" panose="020F0600000000000000" pitchFamily="50" charset="-128"/>
                          <a:ea typeface="HG丸ｺﾞｼｯｸM-PRO" panose="020F0600000000000000" pitchFamily="50" charset="-128"/>
                        </a:rPr>
                        <a:t>：</a:t>
                      </a:r>
                      <a:r>
                        <a:rPr lang="en-US" altLang="ja-JP" sz="1200" kern="100" spc="0" dirty="0">
                          <a:effectLst/>
                          <a:latin typeface="HG丸ｺﾞｼｯｸM-PRO" panose="020F0600000000000000" pitchFamily="50" charset="-128"/>
                          <a:ea typeface="HG丸ｺﾞｼｯｸM-PRO" panose="020F0600000000000000" pitchFamily="50" charset="-128"/>
                        </a:rPr>
                        <a:t>00</a:t>
                      </a:r>
                      <a:endParaRPr lang="ja-JP" sz="1200" kern="100" spc="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68566" marR="68566" marT="0" marB="0"/>
                </a:tc>
                <a:tc>
                  <a:txBody>
                    <a:bodyPr/>
                    <a:lstStyle/>
                    <a:p>
                      <a:pPr marL="1257300" indent="-1257300" algn="just">
                        <a:lnSpc>
                          <a:spcPts val="1800"/>
                        </a:lnSpc>
                        <a:spcAft>
                          <a:spcPts val="0"/>
                        </a:spcAft>
                        <a:tabLst>
                          <a:tab pos="838200" algn="l"/>
                        </a:tabLst>
                      </a:pPr>
                      <a:r>
                        <a:rPr lang="ja-JP" altLang="en-US" sz="1200" b="1" kern="100" spc="0" dirty="0">
                          <a:effectLst/>
                          <a:latin typeface="游ゴシック" panose="020B0400000000000000" pitchFamily="50" charset="-128"/>
                          <a:ea typeface="游ゴシック" panose="020B0400000000000000" pitchFamily="50" charset="-128"/>
                        </a:rPr>
                        <a:t>４ 閉　会</a:t>
                      </a:r>
                    </a:p>
                  </a:txBody>
                  <a:tcPr marL="68566" marR="68566" marT="0" marB="0" anchor="ctr"/>
                </a:tc>
                <a:extLst>
                  <a:ext uri="{0D108BD9-81ED-4DB2-BD59-A6C34878D82A}">
                    <a16:rowId xmlns:a16="http://schemas.microsoft.com/office/drawing/2014/main" val="3391388607"/>
                  </a:ext>
                </a:extLst>
              </a:tr>
            </a:tbl>
          </a:graphicData>
        </a:graphic>
      </p:graphicFrame>
      <p:sp>
        <p:nvSpPr>
          <p:cNvPr id="6" name="テキスト ボックス 5"/>
          <p:cNvSpPr txBox="1"/>
          <p:nvPr/>
        </p:nvSpPr>
        <p:spPr>
          <a:xfrm>
            <a:off x="300534" y="265842"/>
            <a:ext cx="755931" cy="309738"/>
          </a:xfrm>
          <a:prstGeom prst="rect">
            <a:avLst/>
          </a:prstGeom>
          <a:noFill/>
        </p:spPr>
        <p:txBody>
          <a:bodyPr wrap="square" lIns="89671" tIns="44836" rIns="89671" bIns="44836" rtlCol="0">
            <a:spAutoFit/>
          </a:bodyPr>
          <a:lstStyle/>
          <a:p>
            <a:pPr defTabSz="896711"/>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a:t>
            </a:r>
          </a:p>
        </p:txBody>
      </p:sp>
      <p:graphicFrame>
        <p:nvGraphicFramePr>
          <p:cNvPr id="8" name="表 7"/>
          <p:cNvGraphicFramePr>
            <a:graphicFrameLocks noGrp="1"/>
          </p:cNvGraphicFramePr>
          <p:nvPr>
            <p:extLst>
              <p:ext uri="{D42A27DB-BD31-4B8C-83A1-F6EECF244321}">
                <p14:modId xmlns:p14="http://schemas.microsoft.com/office/powerpoint/2010/main" val="2043969786"/>
              </p:ext>
            </p:extLst>
          </p:nvPr>
        </p:nvGraphicFramePr>
        <p:xfrm>
          <a:off x="399322" y="7797536"/>
          <a:ext cx="7056000" cy="2129198"/>
        </p:xfrm>
        <a:graphic>
          <a:graphicData uri="http://schemas.openxmlformats.org/drawingml/2006/table">
            <a:tbl>
              <a:tblPr firstRow="1" bandRow="1">
                <a:tableStyleId>{5940675A-B579-460E-94D1-54222C63F5DA}</a:tableStyleId>
              </a:tblPr>
              <a:tblGrid>
                <a:gridCol w="1503063">
                  <a:extLst>
                    <a:ext uri="{9D8B030D-6E8A-4147-A177-3AD203B41FA5}">
                      <a16:colId xmlns:a16="http://schemas.microsoft.com/office/drawing/2014/main" val="20000"/>
                    </a:ext>
                  </a:extLst>
                </a:gridCol>
                <a:gridCol w="2362357">
                  <a:extLst>
                    <a:ext uri="{9D8B030D-6E8A-4147-A177-3AD203B41FA5}">
                      <a16:colId xmlns:a16="http://schemas.microsoft.com/office/drawing/2014/main" val="20001"/>
                    </a:ext>
                  </a:extLst>
                </a:gridCol>
                <a:gridCol w="608425">
                  <a:extLst>
                    <a:ext uri="{9D8B030D-6E8A-4147-A177-3AD203B41FA5}">
                      <a16:colId xmlns:a16="http://schemas.microsoft.com/office/drawing/2014/main" val="3668283508"/>
                    </a:ext>
                  </a:extLst>
                </a:gridCol>
                <a:gridCol w="2582155">
                  <a:extLst>
                    <a:ext uri="{9D8B030D-6E8A-4147-A177-3AD203B41FA5}">
                      <a16:colId xmlns:a16="http://schemas.microsoft.com/office/drawing/2014/main" val="4013185695"/>
                    </a:ext>
                  </a:extLst>
                </a:gridCol>
              </a:tblGrid>
              <a:tr h="238037">
                <a:tc>
                  <a:txBody>
                    <a:bodyPr/>
                    <a:lstStyle/>
                    <a:p>
                      <a:pPr algn="ctr"/>
                      <a:r>
                        <a:rPr kumimoji="1" lang="ja-JP" altLang="en-US" sz="1500" dirty="0"/>
                        <a:t>団 体 等 名 称</a:t>
                      </a:r>
                      <a:endParaRPr kumimoji="1" lang="ja-JP" altLang="en-US" sz="1500" b="0" dirty="0">
                        <a:solidFill>
                          <a:schemeClr val="tx1"/>
                        </a:solidFill>
                      </a:endParaRPr>
                    </a:p>
                  </a:txBody>
                  <a:tcPr marL="91421" marR="91421" marT="44249" marB="44249" anchor="ctr">
                    <a:solidFill>
                      <a:schemeClr val="accent3">
                        <a:lumMod val="20000"/>
                        <a:lumOff val="80000"/>
                      </a:schemeClr>
                    </a:solidFill>
                  </a:tcPr>
                </a:tc>
                <a:tc gridSpan="3">
                  <a:txBody>
                    <a:bodyPr/>
                    <a:lstStyle/>
                    <a:p>
                      <a:endParaRPr kumimoji="1" lang="ja-JP" altLang="en-US" sz="1500" dirty="0"/>
                    </a:p>
                  </a:txBody>
                  <a:tcPr marL="91421" marR="91421" marT="44249" marB="44249"/>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0">
                <a:tc>
                  <a:txBody>
                    <a:bodyPr/>
                    <a:lstStyle/>
                    <a:p>
                      <a:pPr algn="ctr"/>
                      <a:r>
                        <a:rPr kumimoji="1" lang="ja-JP" altLang="en-US" sz="1400" dirty="0"/>
                        <a:t>ご担当者様氏名</a:t>
                      </a:r>
                    </a:p>
                  </a:txBody>
                  <a:tcPr marL="91421" marR="91421" marT="44249" marB="44249" anchor="ctr">
                    <a:solidFill>
                      <a:schemeClr val="accent3">
                        <a:lumMod val="20000"/>
                        <a:lumOff val="80000"/>
                      </a:schemeClr>
                    </a:solidFill>
                  </a:tcPr>
                </a:tc>
                <a:tc>
                  <a:txBody>
                    <a:bodyPr/>
                    <a:lstStyle/>
                    <a:p>
                      <a:endParaRPr kumimoji="1" lang="ja-JP" altLang="en-US" sz="1400" dirty="0"/>
                    </a:p>
                  </a:txBody>
                  <a:tcPr marL="91421" marR="91421" marT="44249" marB="44249">
                    <a:lnR w="12700" cap="flat" cmpd="sng" algn="ctr">
                      <a:solidFill>
                        <a:schemeClr val="tx1"/>
                      </a:solidFill>
                      <a:prstDash val="solid"/>
                      <a:round/>
                      <a:headEnd type="none" w="med" len="med"/>
                      <a:tailEnd type="none" w="med" len="med"/>
                    </a:lnR>
                  </a:tcPr>
                </a:tc>
                <a:tc>
                  <a:txBody>
                    <a:bodyPr/>
                    <a:lstStyle/>
                    <a:p>
                      <a:r>
                        <a:rPr kumimoji="1" lang="ja-JP" altLang="en-US" sz="1400" dirty="0"/>
                        <a:t>電話番号</a:t>
                      </a:r>
                    </a:p>
                  </a:txBody>
                  <a:tcPr marL="91421" marR="91421" marT="44249" marB="442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500" dirty="0"/>
                    </a:p>
                  </a:txBody>
                  <a:tcPr marL="91421" marR="91421" marT="44249" marB="44249">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255606">
                <a:tc rowSpan="2">
                  <a:txBody>
                    <a:bodyPr/>
                    <a:lstStyle/>
                    <a:p>
                      <a:pPr algn="ctr"/>
                      <a:r>
                        <a:rPr kumimoji="1" lang="ja-JP" altLang="en-US" sz="1500" dirty="0"/>
                        <a:t>当 日 参 加 者</a:t>
                      </a:r>
                      <a:endParaRPr kumimoji="1" lang="en-US" altLang="ja-JP" sz="1500" dirty="0"/>
                    </a:p>
                    <a:p>
                      <a:pPr algn="ctr"/>
                      <a:r>
                        <a:rPr kumimoji="1" lang="ja-JP" altLang="en-US" sz="1500" dirty="0"/>
                        <a:t>氏 　　　    　名</a:t>
                      </a:r>
                    </a:p>
                  </a:txBody>
                  <a:tcPr marL="91421" marR="91421" marT="44249" marB="44249" anchor="ctr">
                    <a:solidFill>
                      <a:schemeClr val="accent3">
                        <a:lumMod val="20000"/>
                        <a:lumOff val="80000"/>
                      </a:schemeClr>
                    </a:solidFill>
                  </a:tcPr>
                </a:tc>
                <a:tc gridSpan="3">
                  <a:txBody>
                    <a:bodyPr/>
                    <a:lstStyle/>
                    <a:p>
                      <a:pPr>
                        <a:lnSpc>
                          <a:spcPts val="1800"/>
                        </a:lnSpc>
                      </a:pPr>
                      <a:r>
                        <a:rPr kumimoji="1" lang="ja-JP" altLang="en-US" sz="1200" dirty="0"/>
                        <a:t>ふりがな</a:t>
                      </a:r>
                    </a:p>
                  </a:txBody>
                  <a:tcPr marL="91421" marR="91421" marT="44249" marB="44249"/>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12755">
                <a:tc vMerge="1">
                  <a:txBody>
                    <a:bodyPr/>
                    <a:lstStyle/>
                    <a:p>
                      <a:endParaRPr kumimoji="1" lang="ja-JP" altLang="en-US" sz="1600" dirty="0"/>
                    </a:p>
                  </a:txBody>
                  <a:tcPr/>
                </a:tc>
                <a:tc gridSpan="3">
                  <a:txBody>
                    <a:bodyPr/>
                    <a:lstStyle/>
                    <a:p>
                      <a:endParaRPr kumimoji="1" lang="ja-JP" altLang="en-US" sz="1500" dirty="0"/>
                    </a:p>
                  </a:txBody>
                  <a:tcPr marL="91421" marR="91421" marT="44249" marB="44249"/>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302650">
                <a:tc>
                  <a:txBody>
                    <a:bodyPr/>
                    <a:lstStyle/>
                    <a:p>
                      <a:pPr algn="l"/>
                      <a:r>
                        <a:rPr kumimoji="1" lang="en-US" altLang="ja-JP" sz="1500" dirty="0"/>
                        <a:t>   </a:t>
                      </a:r>
                      <a:r>
                        <a:rPr kumimoji="1" lang="ja-JP" altLang="en-US" sz="1500" dirty="0"/>
                        <a:t>参加方法　</a:t>
                      </a:r>
                    </a:p>
                  </a:txBody>
                  <a:tcPr marL="91421" marR="91421" marT="44249" marB="44249" anchor="ctr">
                    <a:solidFill>
                      <a:schemeClr val="accent3">
                        <a:lumMod val="20000"/>
                        <a:lumOff val="80000"/>
                      </a:schemeClr>
                    </a:solidFill>
                  </a:tcPr>
                </a:tc>
                <a:tc gridSpan="3">
                  <a:txBody>
                    <a:bodyPr/>
                    <a:lstStyle/>
                    <a:p>
                      <a:r>
                        <a:rPr kumimoji="1" lang="ja-JP" altLang="en-US" sz="1500" dirty="0"/>
                        <a:t>会場参加　・　オンライン参加　（いずれかに〇をつけてください）</a:t>
                      </a:r>
                    </a:p>
                  </a:txBody>
                  <a:tcPr marL="91421" marR="91421" marT="44249" marB="44249"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11379170"/>
                  </a:ext>
                </a:extLst>
              </a:tr>
              <a:tr h="365463">
                <a:tc>
                  <a:txBody>
                    <a:bodyPr/>
                    <a:lstStyle/>
                    <a:p>
                      <a:pPr algn="l"/>
                      <a:r>
                        <a:rPr kumimoji="1" lang="ja-JP" altLang="en-US" sz="1500" dirty="0"/>
                        <a:t>　</a:t>
                      </a:r>
                      <a:r>
                        <a:rPr kumimoji="1" lang="en-US" altLang="ja-JP" sz="1500" dirty="0"/>
                        <a:t>E-mail</a:t>
                      </a:r>
                      <a:r>
                        <a:rPr kumimoji="1" lang="ja-JP" altLang="en-US" sz="1500" dirty="0"/>
                        <a:t>　</a:t>
                      </a:r>
                    </a:p>
                  </a:txBody>
                  <a:tcPr marL="91421" marR="91421" marT="44249" marB="44249" anchor="ctr">
                    <a:solidFill>
                      <a:schemeClr val="accent3">
                        <a:lumMod val="20000"/>
                        <a:lumOff val="80000"/>
                      </a:schemeClr>
                    </a:solidFill>
                  </a:tcPr>
                </a:tc>
                <a:tc gridSpan="3">
                  <a:txBody>
                    <a:bodyPr/>
                    <a:lstStyle/>
                    <a:p>
                      <a:endParaRPr kumimoji="1" lang="ja-JP" altLang="en-US" sz="1500" dirty="0"/>
                    </a:p>
                  </a:txBody>
                  <a:tcPr marL="91421" marR="91421" marT="44249" marB="44249"/>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37655147"/>
                  </a:ext>
                </a:extLst>
              </a:tr>
            </a:tbl>
          </a:graphicData>
        </a:graphic>
      </p:graphicFrame>
      <p:sp>
        <p:nvSpPr>
          <p:cNvPr id="9" name="テキスト ボックス 8"/>
          <p:cNvSpPr txBox="1"/>
          <p:nvPr/>
        </p:nvSpPr>
        <p:spPr>
          <a:xfrm>
            <a:off x="315502" y="7508917"/>
            <a:ext cx="6681629" cy="309738"/>
          </a:xfrm>
          <a:prstGeom prst="rect">
            <a:avLst/>
          </a:prstGeom>
          <a:noFill/>
        </p:spPr>
        <p:txBody>
          <a:bodyPr wrap="square" lIns="89671" tIns="44836" rIns="89671" bIns="44836" rtlCol="0">
            <a:spAutoFit/>
          </a:bodyPr>
          <a:lstStyle/>
          <a:p>
            <a:pPr defTabSz="896711"/>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○申込欄　（</a:t>
            </a: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日締切</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2" name="テキスト ボックス 11"/>
          <p:cNvSpPr txBox="1"/>
          <p:nvPr/>
        </p:nvSpPr>
        <p:spPr>
          <a:xfrm>
            <a:off x="391887" y="9975951"/>
            <a:ext cx="7056664" cy="690712"/>
          </a:xfrm>
          <a:prstGeom prst="rect">
            <a:avLst/>
          </a:prstGeom>
          <a:noFill/>
          <a:ln>
            <a:solidFill>
              <a:schemeClr val="tx1"/>
            </a:solidFill>
          </a:ln>
        </p:spPr>
        <p:txBody>
          <a:bodyPr wrap="square" lIns="89671" tIns="44836" rIns="89671" bIns="44836" rtlCol="0">
            <a:spAutoFit/>
          </a:bodyPr>
          <a:lstStyle/>
          <a:p>
            <a:pPr defTabSz="896711"/>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＜問合せ先＞ 社会福祉法人仙台市社会福祉協議会　地域福祉係　（担当　近野）</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896711"/>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980-0022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仙台市青葉区五橋</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2-12-2</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Ｅメール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tiiki@shakyo-sendai.or.jp </a:t>
            </a:r>
          </a:p>
          <a:p>
            <a:pPr defTabSz="896711"/>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電話　０２２－２２３－２０２６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FAX</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０２２－２６２－１９４８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1" name="テキスト ボックス 10"/>
          <p:cNvSpPr txBox="1"/>
          <p:nvPr/>
        </p:nvSpPr>
        <p:spPr>
          <a:xfrm>
            <a:off x="300534" y="5660067"/>
            <a:ext cx="7253575" cy="1864816"/>
          </a:xfrm>
          <a:prstGeom prst="rect">
            <a:avLst/>
          </a:prstGeom>
          <a:noFill/>
        </p:spPr>
        <p:txBody>
          <a:bodyPr wrap="square" lIns="89671" tIns="44836" rIns="89671" bIns="44836" rtlCol="0">
            <a:spAutoFit/>
          </a:bodyPr>
          <a:lstStyle/>
          <a:p>
            <a:pPr defTabSz="896711">
              <a:lnSpc>
                <a:spcPts val="1449"/>
              </a:lnSpc>
            </a:pPr>
            <a:r>
              <a:rPr lang="ja-JP" altLang="en-US" sz="1100" dirty="0">
                <a:solidFill>
                  <a:prstClr val="black"/>
                </a:solidFill>
                <a:latin typeface="+mj-ea"/>
                <a:ea typeface="+mj-ea"/>
                <a:cs typeface="Meiryo UI" panose="020B0604030504040204" pitchFamily="50" charset="-128"/>
              </a:rPr>
              <a:t>○</a:t>
            </a:r>
            <a:r>
              <a:rPr lang="ja-JP" altLang="en-US" sz="1100" b="1"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申込方法</a:t>
            </a:r>
            <a:endParaRPr lang="en-US" altLang="ja-JP" sz="1100" b="1"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defTabSz="896711">
              <a:lnSpc>
                <a:spcPts val="1449"/>
              </a:lnSpc>
            </a:pPr>
            <a:r>
              <a:rPr lang="ja-JP" altLang="en-US" sz="1100" dirty="0">
                <a:solidFill>
                  <a:prstClr val="black"/>
                </a:solidFill>
                <a:latin typeface="+mj-ea"/>
                <a:ea typeface="+mj-ea"/>
                <a:cs typeface="Meiryo UI" panose="020B0604030504040204" pitchFamily="50" charset="-128"/>
              </a:rPr>
              <a:t> ・下記申込欄にご記入いただき、郵送、電話、</a:t>
            </a:r>
            <a:r>
              <a:rPr lang="en-US" altLang="ja-JP" sz="1100" dirty="0">
                <a:solidFill>
                  <a:prstClr val="black"/>
                </a:solidFill>
                <a:latin typeface="+mj-ea"/>
                <a:ea typeface="+mj-ea"/>
                <a:cs typeface="Meiryo UI" panose="020B0604030504040204" pitchFamily="50" charset="-128"/>
              </a:rPr>
              <a:t>FAX</a:t>
            </a:r>
            <a:r>
              <a:rPr lang="ja-JP" altLang="en-US" sz="1100" dirty="0">
                <a:solidFill>
                  <a:prstClr val="black"/>
                </a:solidFill>
                <a:latin typeface="+mj-ea"/>
                <a:ea typeface="+mj-ea"/>
                <a:cs typeface="Meiryo UI" panose="020B0604030504040204" pitchFamily="50" charset="-128"/>
              </a:rPr>
              <a:t>、メールのいずれかの方法にてお申込みください。</a:t>
            </a:r>
            <a:endParaRPr lang="en-US" altLang="ja-JP" sz="1100" dirty="0">
              <a:solidFill>
                <a:prstClr val="black"/>
              </a:solidFill>
              <a:latin typeface="+mj-ea"/>
              <a:ea typeface="+mj-ea"/>
              <a:cs typeface="Meiryo UI" panose="020B0604030504040204" pitchFamily="50" charset="-128"/>
            </a:endParaRPr>
          </a:p>
          <a:p>
            <a:pPr defTabSz="896711">
              <a:lnSpc>
                <a:spcPts val="1449"/>
              </a:lnSpc>
            </a:pPr>
            <a:r>
              <a:rPr lang="en-US" altLang="ja-JP" sz="1100" dirty="0">
                <a:solidFill>
                  <a:prstClr val="black"/>
                </a:solidFill>
                <a:latin typeface="+mj-ea"/>
                <a:ea typeface="+mj-ea"/>
                <a:cs typeface="Meiryo UI" panose="020B0604030504040204" pitchFamily="50" charset="-128"/>
              </a:rPr>
              <a:t>                                                                 </a:t>
            </a:r>
            <a:r>
              <a:rPr lang="ja-JP" altLang="en-US" sz="1100" dirty="0">
                <a:solidFill>
                  <a:prstClr val="black"/>
                </a:solidFill>
                <a:latin typeface="+mj-ea"/>
                <a:ea typeface="+mj-ea"/>
                <a:cs typeface="Meiryo UI" panose="020B0604030504040204" pitchFamily="50" charset="-128"/>
              </a:rPr>
              <a:t>（先着順。会場定員の都合上、</a:t>
            </a:r>
            <a:r>
              <a:rPr lang="ja-JP" altLang="en-US" sz="1100" u="sng" dirty="0">
                <a:solidFill>
                  <a:prstClr val="black"/>
                </a:solidFill>
                <a:latin typeface="+mj-ea"/>
                <a:ea typeface="+mj-ea"/>
                <a:cs typeface="Meiryo UI" panose="020B0604030504040204" pitchFamily="50" charset="-128"/>
              </a:rPr>
              <a:t>参加不可の場合のみお知らせします</a:t>
            </a:r>
            <a:r>
              <a:rPr lang="ja-JP" altLang="en-US" sz="1100" dirty="0">
                <a:solidFill>
                  <a:prstClr val="black"/>
                </a:solidFill>
                <a:latin typeface="+mj-ea"/>
                <a:ea typeface="+mj-ea"/>
                <a:cs typeface="Meiryo UI" panose="020B0604030504040204" pitchFamily="50" charset="-128"/>
              </a:rPr>
              <a:t>。）</a:t>
            </a:r>
            <a:endParaRPr lang="en-US" altLang="ja-JP" sz="1100" dirty="0">
              <a:solidFill>
                <a:prstClr val="black"/>
              </a:solidFill>
              <a:latin typeface="+mj-ea"/>
              <a:ea typeface="+mj-ea"/>
              <a:cs typeface="Meiryo UI" panose="020B0604030504040204" pitchFamily="50" charset="-128"/>
            </a:endParaRPr>
          </a:p>
          <a:p>
            <a:pPr defTabSz="896711">
              <a:lnSpc>
                <a:spcPts val="1449"/>
              </a:lnSpc>
            </a:pPr>
            <a:r>
              <a:rPr lang="ja-JP" altLang="en-US" sz="1100" dirty="0">
                <a:solidFill>
                  <a:prstClr val="black"/>
                </a:solidFill>
                <a:latin typeface="+mj-ea"/>
                <a:ea typeface="+mj-ea"/>
                <a:cs typeface="Meiryo UI" panose="020B0604030504040204" pitchFamily="50" charset="-128"/>
              </a:rPr>
              <a:t>○</a:t>
            </a:r>
            <a:r>
              <a:rPr lang="ja-JP" altLang="en-US" sz="1100" b="1"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留意事項</a:t>
            </a:r>
          </a:p>
          <a:p>
            <a:pPr defTabSz="896711">
              <a:lnSpc>
                <a:spcPts val="1449"/>
              </a:lnSpc>
            </a:pPr>
            <a:r>
              <a:rPr lang="ja-JP" altLang="en-US" sz="1100" dirty="0">
                <a:solidFill>
                  <a:prstClr val="black"/>
                </a:solidFill>
                <a:latin typeface="+mj-ea"/>
                <a:ea typeface="+mj-ea"/>
                <a:cs typeface="Meiryo UI" panose="020B0604030504040204" pitchFamily="50" charset="-128"/>
              </a:rPr>
              <a:t> ・ご提供いただいた個人情報は本セミナーの運営に係る目的のみに使用し、他の目的で使用することはありません。</a:t>
            </a:r>
            <a:endParaRPr lang="en-US" altLang="ja-JP" sz="1100" dirty="0">
              <a:solidFill>
                <a:prstClr val="black"/>
              </a:solidFill>
              <a:latin typeface="+mj-ea"/>
              <a:ea typeface="+mj-ea"/>
              <a:cs typeface="Meiryo UI" panose="020B0604030504040204" pitchFamily="50" charset="-128"/>
            </a:endParaRPr>
          </a:p>
          <a:p>
            <a:pPr defTabSz="896711">
              <a:lnSpc>
                <a:spcPts val="1449"/>
              </a:lnSpc>
            </a:pPr>
            <a:r>
              <a:rPr lang="ja-JP" altLang="en-US" sz="1100" dirty="0">
                <a:solidFill>
                  <a:prstClr val="black"/>
                </a:solidFill>
                <a:latin typeface="+mj-ea"/>
                <a:ea typeface="+mj-ea"/>
                <a:cs typeface="Meiryo UI" panose="020B0604030504040204" pitchFamily="50" charset="-128"/>
              </a:rPr>
              <a:t> ・当日会場内で記録撮影を行います。本会の広報等に使用する場合がありますことを予めご了承ください。</a:t>
            </a:r>
            <a:endParaRPr lang="en-US" altLang="ja-JP" sz="1100" dirty="0">
              <a:solidFill>
                <a:prstClr val="black"/>
              </a:solidFill>
              <a:latin typeface="+mj-ea"/>
              <a:ea typeface="+mj-ea"/>
              <a:cs typeface="Meiryo UI" panose="020B0604030504040204" pitchFamily="50" charset="-128"/>
            </a:endParaRPr>
          </a:p>
          <a:p>
            <a:pPr defTabSz="896711">
              <a:lnSpc>
                <a:spcPts val="1449"/>
              </a:lnSpc>
            </a:pPr>
            <a:r>
              <a:rPr lang="ja-JP" altLang="en-US" sz="1100" dirty="0">
                <a:solidFill>
                  <a:prstClr val="black"/>
                </a:solidFill>
                <a:latin typeface="+mj-ea"/>
                <a:ea typeface="+mj-ea"/>
                <a:cs typeface="Meiryo UI" panose="020B0604030504040204" pitchFamily="50" charset="-128"/>
              </a:rPr>
              <a:t> ・聴覚に障害のある方、車いすを利用している方など配慮が必要な場合、予めご連絡くださいますようお願いいたします。</a:t>
            </a:r>
            <a:endParaRPr lang="en-US" altLang="ja-JP" sz="1100" dirty="0">
              <a:solidFill>
                <a:prstClr val="black"/>
              </a:solidFill>
              <a:latin typeface="+mj-ea"/>
              <a:ea typeface="+mj-ea"/>
              <a:cs typeface="Meiryo UI" panose="020B0604030504040204" pitchFamily="50" charset="-128"/>
            </a:endParaRPr>
          </a:p>
          <a:p>
            <a:pPr defTabSz="896711">
              <a:lnSpc>
                <a:spcPts val="1449"/>
              </a:lnSpc>
            </a:pPr>
            <a:r>
              <a:rPr lang="ja-JP" altLang="en-US" sz="1100" dirty="0">
                <a:solidFill>
                  <a:prstClr val="black"/>
                </a:solidFill>
                <a:latin typeface="+mj-ea"/>
                <a:ea typeface="+mj-ea"/>
                <a:cs typeface="Meiryo UI" panose="020B0604030504040204" pitchFamily="50" charset="-128"/>
              </a:rPr>
              <a:t> ・当日は公共交通機関にてご来場くださいますようお願いいたします。</a:t>
            </a:r>
            <a:endParaRPr lang="en-US" altLang="ja-JP" sz="1100" dirty="0">
              <a:solidFill>
                <a:prstClr val="black"/>
              </a:solidFill>
              <a:latin typeface="+mj-ea"/>
              <a:ea typeface="+mj-ea"/>
              <a:cs typeface="Meiryo UI" panose="020B0604030504040204" pitchFamily="50" charset="-128"/>
            </a:endParaRPr>
          </a:p>
          <a:p>
            <a:pPr defTabSz="896711">
              <a:lnSpc>
                <a:spcPts val="1449"/>
              </a:lnSpc>
            </a:pPr>
            <a:r>
              <a:rPr lang="ja-JP" altLang="en-US" sz="1100" dirty="0">
                <a:solidFill>
                  <a:prstClr val="black"/>
                </a:solidFill>
                <a:latin typeface="+mj-ea"/>
                <a:ea typeface="+mj-ea"/>
                <a:cs typeface="Meiryo UI" panose="020B0604030504040204" pitchFamily="50" charset="-128"/>
              </a:rPr>
              <a:t> ・新型コロナウィルス感染予防の観点上、ご来場の際はマスク着用や検温、手指消毒等にご協力ください。</a:t>
            </a:r>
            <a:endParaRPr lang="en-US" altLang="ja-JP" sz="1100" dirty="0">
              <a:solidFill>
                <a:prstClr val="black"/>
              </a:solidFill>
              <a:latin typeface="+mj-ea"/>
              <a:ea typeface="+mj-ea"/>
              <a:cs typeface="Meiryo UI" panose="020B0604030504040204" pitchFamily="50" charset="-128"/>
            </a:endParaRPr>
          </a:p>
          <a:p>
            <a:pPr defTabSz="896711">
              <a:lnSpc>
                <a:spcPts val="1449"/>
              </a:lnSpc>
            </a:pPr>
            <a:r>
              <a:rPr lang="ja-JP" altLang="en-US" sz="1100" dirty="0">
                <a:solidFill>
                  <a:prstClr val="black"/>
                </a:solidFill>
                <a:latin typeface="+mj-ea"/>
                <a:ea typeface="+mj-ea"/>
                <a:cs typeface="Meiryo UI" panose="020B0604030504040204" pitchFamily="50" charset="-128"/>
              </a:rPr>
              <a:t> ・オンライン参加ご希望の方には、メールアドレス宛てに</a:t>
            </a:r>
            <a:r>
              <a:rPr lang="en-US" altLang="ja-JP" sz="1100" dirty="0">
                <a:solidFill>
                  <a:prstClr val="black"/>
                </a:solidFill>
                <a:latin typeface="+mj-ea"/>
                <a:ea typeface="+mj-ea"/>
                <a:cs typeface="Meiryo UI" panose="020B0604030504040204" pitchFamily="50" charset="-128"/>
              </a:rPr>
              <a:t>ZOOM ID</a:t>
            </a:r>
            <a:r>
              <a:rPr lang="ja-JP" altLang="en-US" sz="1100" dirty="0">
                <a:solidFill>
                  <a:prstClr val="black"/>
                </a:solidFill>
                <a:latin typeface="+mj-ea"/>
                <a:ea typeface="+mj-ea"/>
                <a:cs typeface="Meiryo UI" panose="020B0604030504040204" pitchFamily="50" charset="-128"/>
              </a:rPr>
              <a:t>等をお知らせします。</a:t>
            </a:r>
          </a:p>
        </p:txBody>
      </p:sp>
    </p:spTree>
    <p:extLst>
      <p:ext uri="{BB962C8B-B14F-4D97-AF65-F5344CB8AC3E}">
        <p14:creationId xmlns:p14="http://schemas.microsoft.com/office/powerpoint/2010/main" val="4164065308"/>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1825</TotalTime>
  <Words>500</Words>
  <Application>Microsoft Office PowerPoint</Application>
  <PresentationFormat>ユーザー設定</PresentationFormat>
  <Paragraphs>48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游ゴシック</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sasaeai01</cp:lastModifiedBy>
  <cp:revision>94</cp:revision>
  <cp:lastPrinted>2022-09-08T08:30:08Z</cp:lastPrinted>
  <dcterms:created xsi:type="dcterms:W3CDTF">2013-08-07T01:16:52Z</dcterms:created>
  <dcterms:modified xsi:type="dcterms:W3CDTF">2022-09-13T06:01:31Z</dcterms:modified>
</cp:coreProperties>
</file>